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3588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hyperlink" Target="https://youtu.be/yxsLg0AY48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4.png"/><Relationship Id="rId5" Type="http://schemas.openxmlformats.org/officeDocument/2006/relationships/hyperlink" Target="https://youtu.be/TWo63NhyA0A" TargetMode="External"/><Relationship Id="rId10" Type="http://schemas.openxmlformats.org/officeDocument/2006/relationships/image" Target="../media/image25.JP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EF7EB-6092-47F5-B520-4609E5E69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sp>
        <p:nvSpPr>
          <p:cNvPr id="39" name="Прямоугольник 19"/>
          <p:cNvSpPr/>
          <p:nvPr/>
        </p:nvSpPr>
        <p:spPr>
          <a:xfrm>
            <a:off x="673200" y="3429000"/>
            <a:ext cx="6095520" cy="64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535353"/>
                </a:solidFill>
                <a:latin typeface="Open Sans ExtraBold"/>
                <a:ea typeface="Open Sans ExtraBold"/>
              </a:rPr>
              <a:t>Тема доклада: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535353"/>
                </a:solidFill>
                <a:latin typeface="Open Sans ExtraBold"/>
                <a:ea typeface="Open Sans ExtraBold"/>
              </a:rPr>
              <a:t>Ложные ориентиры в поисках смысла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" name="Прямоугольник 20"/>
          <p:cNvSpPr/>
          <p:nvPr/>
        </p:nvSpPr>
        <p:spPr>
          <a:xfrm>
            <a:off x="673200" y="4525920"/>
            <a:ext cx="5933520" cy="64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535353"/>
                </a:solidFill>
                <a:latin typeface="Open Sans ExtraBold"/>
                <a:ea typeface="Open Sans ExtraBold"/>
              </a:rPr>
              <a:t>Докладчик: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535353"/>
                </a:solidFill>
                <a:latin typeface="Open Sans ExtraBold"/>
                <a:ea typeface="Open Sans ExtraBold"/>
              </a:rPr>
              <a:t>Морозов Алексей Александрович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Заголовок 6"/>
          <p:cNvSpPr/>
          <p:nvPr/>
        </p:nvSpPr>
        <p:spPr>
          <a:xfrm>
            <a:off x="825480" y="785880"/>
            <a:ext cx="9851760" cy="73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Open Sans"/>
                <a:ea typeface="Open Sans"/>
              </a:rPr>
              <a:t>Как это касается нас с Вами?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71" name="Заголовок 7"/>
          <p:cNvSpPr/>
          <p:nvPr/>
        </p:nvSpPr>
        <p:spPr>
          <a:xfrm>
            <a:off x="825480" y="1886040"/>
            <a:ext cx="4754160" cy="381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Стратегические жизненные ошибки академика А.Д. Сахарова: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Open Sans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Непрофессиональный подход, ориентир на личный интерес.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Open Sans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Отказ от коллективной работы ради личных амбиций. 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Open Sans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Уход из сложной деятельности в простую.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73" name="Заголовок 14"/>
          <p:cNvSpPr/>
          <p:nvPr/>
        </p:nvSpPr>
        <p:spPr>
          <a:xfrm>
            <a:off x="5760000" y="1886040"/>
            <a:ext cx="4934160" cy="381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Риски для тех, кто следует за ложным эталонам: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Open Sans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Повторения чужих ошибок вместо ожидаемого успеха.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Open Sans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Напрасная потеря времени, иногда многих лет жизни на попытку повторить ложный путь.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Open Sans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Следовать за авторитетом вслепую заведет в жизненный тупик.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F527BE-AE2C-42FF-9A26-A37BB7541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3457F-15DF-41A0-8101-5B0417D1C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8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Заголовок 12"/>
          <p:cNvSpPr/>
          <p:nvPr/>
        </p:nvSpPr>
        <p:spPr>
          <a:xfrm>
            <a:off x="825480" y="785880"/>
            <a:ext cx="9851760" cy="73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Open Sans"/>
                <a:ea typeface="Open Sans"/>
              </a:rPr>
              <a:t>Полезные материалы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75" name="Заголовок 13"/>
          <p:cNvSpPr/>
          <p:nvPr/>
        </p:nvSpPr>
        <p:spPr>
          <a:xfrm>
            <a:off x="900000" y="1742040"/>
            <a:ext cx="4574160" cy="153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#УПРАВЛЕНИЕЗНАНИЯМИ: ЭКСПРЕСС-ДИАГНОСТИКА ТВ-экспертов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u="sng" strike="noStrike" spc="-1">
                <a:solidFill>
                  <a:srgbClr val="0000FF"/>
                </a:solidFill>
                <a:uFillTx/>
                <a:latin typeface="Calibri"/>
                <a:ea typeface="Microsoft YaHei"/>
                <a:hlinkClick r:id="rId2"/>
              </a:rPr>
              <a:t>https://youtu.be/yxsLg0AY480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3"/>
          <a:stretch/>
        </p:blipFill>
        <p:spPr>
          <a:xfrm>
            <a:off x="7416000" y="3528000"/>
            <a:ext cx="2879640" cy="1619640"/>
          </a:xfrm>
          <a:prstGeom prst="rect">
            <a:avLst/>
          </a:prstGeom>
          <a:ln w="0"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4"/>
          <a:stretch/>
        </p:blipFill>
        <p:spPr>
          <a:xfrm>
            <a:off x="7419960" y="1656000"/>
            <a:ext cx="2879640" cy="1619640"/>
          </a:xfrm>
          <a:prstGeom prst="rect">
            <a:avLst/>
          </a:prstGeom>
          <a:ln w="0">
            <a:noFill/>
          </a:ln>
        </p:spPr>
      </p:pic>
      <p:sp>
        <p:nvSpPr>
          <p:cNvPr id="79" name="Заголовок 15"/>
          <p:cNvSpPr/>
          <p:nvPr/>
        </p:nvSpPr>
        <p:spPr>
          <a:xfrm>
            <a:off x="900000" y="3506040"/>
            <a:ext cx="4529160" cy="171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ТАБЛИЦА А.А. МОРОЗОВА ОЦЕНКИ РЕШЕНИЙ СОЦИАЛЬНЫХ ПРОБЛЕМ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u="sng" strike="noStrike" spc="-1">
                <a:solidFill>
                  <a:srgbClr val="0000FF"/>
                </a:solidFill>
                <a:uFillTx/>
                <a:latin typeface="Calibri"/>
                <a:ea typeface="Microsoft YaHei"/>
                <a:hlinkClick r:id="rId5"/>
              </a:rPr>
              <a:t>https://youtu.be/TWo63NhyA0A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80" name="Рисунок 79"/>
          <p:cNvPicPr/>
          <p:nvPr/>
        </p:nvPicPr>
        <p:blipFill>
          <a:blip r:embed="rId6"/>
          <a:stretch/>
        </p:blipFill>
        <p:spPr>
          <a:xfrm>
            <a:off x="5429520" y="3348000"/>
            <a:ext cx="1950120" cy="1950120"/>
          </a:xfrm>
          <a:prstGeom prst="rect">
            <a:avLst/>
          </a:prstGeom>
          <a:ln w="0">
            <a:noFill/>
          </a:ln>
        </p:spPr>
      </p:pic>
      <p:pic>
        <p:nvPicPr>
          <p:cNvPr id="81" name="Рисунок 80"/>
          <p:cNvPicPr/>
          <p:nvPr/>
        </p:nvPicPr>
        <p:blipFill>
          <a:blip r:embed="rId7"/>
          <a:stretch/>
        </p:blipFill>
        <p:spPr>
          <a:xfrm>
            <a:off x="5400000" y="1519200"/>
            <a:ext cx="1950120" cy="1950120"/>
          </a:xfrm>
          <a:prstGeom prst="rect">
            <a:avLst/>
          </a:prstGeom>
          <a:ln w="0">
            <a:noFill/>
          </a:ln>
        </p:spPr>
      </p:pic>
      <p:pic>
        <p:nvPicPr>
          <p:cNvPr id="82" name="Рисунок 81"/>
          <p:cNvPicPr/>
          <p:nvPr/>
        </p:nvPicPr>
        <p:blipFill>
          <a:blip r:embed="rId8"/>
          <a:stretch/>
        </p:blipFill>
        <p:spPr>
          <a:xfrm>
            <a:off x="7488000" y="5580000"/>
            <a:ext cx="766440" cy="539640"/>
          </a:xfrm>
          <a:prstGeom prst="rect">
            <a:avLst/>
          </a:prstGeom>
          <a:ln w="0"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9"/>
          <a:stretch/>
        </p:blipFill>
        <p:spPr>
          <a:xfrm>
            <a:off x="4032000" y="5580000"/>
            <a:ext cx="766440" cy="539640"/>
          </a:xfrm>
          <a:prstGeom prst="rect">
            <a:avLst/>
          </a:prstGeom>
          <a:ln w="0">
            <a:noFill/>
          </a:ln>
        </p:spPr>
      </p:pic>
      <p:sp>
        <p:nvSpPr>
          <p:cNvPr id="84" name="Прямоугольник 83"/>
          <p:cNvSpPr/>
          <p:nvPr/>
        </p:nvSpPr>
        <p:spPr>
          <a:xfrm>
            <a:off x="891000" y="5580000"/>
            <a:ext cx="28886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https://allemorozov.ru/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671000" y="5580000"/>
            <a:ext cx="28886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t.me/allemorozov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127000" y="5580360"/>
            <a:ext cx="28886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vk.com/allemorozov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93B3C-80C0-4E76-B272-205631AEFC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E0C90D-CAE6-4E0C-AEC2-F3F8342683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3168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Заголовок 16"/>
          <p:cNvSpPr/>
          <p:nvPr/>
        </p:nvSpPr>
        <p:spPr>
          <a:xfrm>
            <a:off x="825480" y="785880"/>
            <a:ext cx="9851760" cy="73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Open Sans"/>
                <a:ea typeface="Open Sans"/>
              </a:rPr>
              <a:t>Спасибо за внимание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90" name="Заголовок 18"/>
          <p:cNvSpPr/>
          <p:nvPr/>
        </p:nvSpPr>
        <p:spPr>
          <a:xfrm>
            <a:off x="825480" y="1518840"/>
            <a:ext cx="9794160" cy="4233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fontScale="61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Источники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Андрей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Сахаров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Воспоминания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Т. 1. — М.: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Время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2006. — 896 с.;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илл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—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Собрание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сочинений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Андрей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Сахаров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Воспоминания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Т. 2. — М.: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Время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2006. — 832 с.;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илл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—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Собрание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сочинений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Андрей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Сахаров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Воспоминания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Т. 3. — М.: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Время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2006. — 944 с.;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илл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—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Собрание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сочинений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Андрей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Сахаров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Елена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Боннер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Дневники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Роман-документ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Т.1. — М.: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Время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2006. — 944 с.;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илл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—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Собрание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сочинений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5.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Андрей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Сахаров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Елена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Боннер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Дневники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Роман-документ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Т.2. — М.: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Время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2006. — 864 с.;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илл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—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Собрание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сочинений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Андрей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Сахаров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Елена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Боннер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Дневники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Роман-документ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Т.1. — М.: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Время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2006. — 544 с.;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илл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—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Собрание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сочинений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7.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Андрей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Сахаров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Тревога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и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надежда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Т. 1. — М.: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Время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2006. — 688 с. —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Собрание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сочинений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8.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Андрей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Сахаров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Тревога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и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надежда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Т. 2. — М.: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Время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2006. — 832 с. —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Собрание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сочинений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А.Д.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Сахаров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Этюды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к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научному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портрету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Глазами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коллег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и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друзей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Вольномыслие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/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Сост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И.Н.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Арутюнян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Н.Д.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Морозова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— М.: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Физическое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общество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СССР,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Мир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1991. - 256 с.: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илл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10.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Бутягин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А.,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Лев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Клейн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«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Будущее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решается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гуманитарным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знанием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»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интервью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2015 г.).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Электронный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ресурс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http://arzamas.academy/materials/404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цитируется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порталу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VIKENT.RU: https://vikent.ru/enc/7307/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Дата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обращения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15.10.2023г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11.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Медведев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Р.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Андрей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Сахаров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и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Александр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Солженицын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//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Наука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и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жизнь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— 2002. — № 3, стр.44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12.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Николай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Андреев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Жизнь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Сахарова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- М. 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Новый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хронограф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2014. – 948 с.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13.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Сергей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Медведев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«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Тайны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века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отец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—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академик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Сахаров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»,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режиссер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Ирина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Фирсова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Россия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ТК "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Останкино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",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Первый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канал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Электронный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ресурс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https://youtu.be/-nRqzt88uG0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Дата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обращения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15.10.2023г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14.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Фото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А.Д.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Сахарова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https://www.sakharov.space/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8086DD-7152-47A9-84DD-1D6211A7E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A0BDB3-8446-4C1A-B475-5434FF717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8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5"/>
          <p:cNvSpPr/>
          <p:nvPr/>
        </p:nvSpPr>
        <p:spPr>
          <a:xfrm>
            <a:off x="825480" y="785880"/>
            <a:ext cx="4379400" cy="528588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535353"/>
                </a:solidFill>
                <a:latin typeface="Open Sans"/>
                <a:ea typeface="Open Sans"/>
              </a:rPr>
              <a:t>Место для фотографии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535353"/>
                </a:solidFill>
                <a:latin typeface="Open Sans"/>
                <a:ea typeface="Open Sans"/>
              </a:rPr>
              <a:t>докладчика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2" name="TextBox 6"/>
          <p:cNvSpPr/>
          <p:nvPr/>
        </p:nvSpPr>
        <p:spPr>
          <a:xfrm>
            <a:off x="5438160" y="1430280"/>
            <a:ext cx="5908320" cy="3934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Морозов Алексей Александрович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Занимаюсь экспресс-диагностикой Экспертов и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ЛжЭкспертов. Руководитель АНО Научные исследования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социальных инноваций «НИСИ», г. Москва.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Самый ценный наш ресурс — это время. И когда мы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верим на слово и следуем рекомендациям ЛжЭксперта,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то растрачиваем его напрасно — проблема не решается,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 время и возможности уходят.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Основная моя цель — дать инструменты, чтобы с высокой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долей вероятности человек мог выявить ЛжЭксперта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 не тратить время своей жизни зря.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2"/>
          <a:srcRect l="31619" r="10813"/>
          <a:stretch/>
        </p:blipFill>
        <p:spPr>
          <a:xfrm>
            <a:off x="825480" y="813240"/>
            <a:ext cx="4393440" cy="527040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7E704A-C46C-4FD8-90B5-064DF778F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68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25120" y="785520"/>
            <a:ext cx="9851760" cy="1175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Open Sans"/>
                <a:ea typeface="Open Sans"/>
              </a:rPr>
              <a:t>Ложные ориентиры в поисках смысла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46" name="Заголовок 1"/>
          <p:cNvSpPr/>
          <p:nvPr/>
        </p:nvSpPr>
        <p:spPr>
          <a:xfrm>
            <a:off x="5432400" y="2254320"/>
            <a:ext cx="5244840" cy="381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Open Sans"/>
                <a:ea typeface="Open Sans"/>
              </a:rPr>
              <a:t>Цель: </a:t>
            </a:r>
            <a:r>
              <a:rPr lang="ru-RU" sz="2000" b="0" strike="noStrike" spc="-1">
                <a:solidFill>
                  <a:srgbClr val="000000"/>
                </a:solidFill>
                <a:latin typeface="Open Sans"/>
                <a:ea typeface="Open Sans"/>
              </a:rPr>
              <a:t>на примере жизненного пути академика А.Д. Сахарова показать риски при ориентировании в жизни на ложные эталоны для подражания.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Open Sans"/>
                <a:ea typeface="Open Sans"/>
              </a:rPr>
              <a:t>План: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  <a:ea typeface="Open Sans"/>
              </a:rPr>
              <a:t>1. Почему академик А.Д. Сахаров?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  <a:ea typeface="Open Sans"/>
              </a:rPr>
              <a:t>2. Как простое сопоставление фактов говорит об ошибках и противоречиях.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  <a:ea typeface="Open Sans"/>
              </a:rPr>
              <a:t>3. Сильные ходы и ошибки А.Д. Сахарова, которые показывают разрыв между образом в СМИ и реальностью.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  <a:ea typeface="Open Sans"/>
              </a:rPr>
              <a:t>4. Как это касается нас с Вами?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48" name="Рисунок 47"/>
          <p:cNvPicPr/>
          <p:nvPr/>
        </p:nvPicPr>
        <p:blipFill>
          <a:blip r:embed="rId2"/>
          <a:srcRect l="19606" r="17103" b="16675"/>
          <a:stretch/>
        </p:blipFill>
        <p:spPr>
          <a:xfrm flipH="1">
            <a:off x="825480" y="2268000"/>
            <a:ext cx="4394160" cy="377928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81403-E022-42A8-A016-3F76F3394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32E448-8628-41F3-A947-50DEF41AD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68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/>
          <p:nvPr/>
        </p:nvSpPr>
        <p:spPr>
          <a:xfrm>
            <a:off x="825480" y="785880"/>
            <a:ext cx="9851760" cy="73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Open Sans"/>
                <a:ea typeface="Open Sans"/>
              </a:rPr>
              <a:t>Образ академика А.Д. Сахарова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0" name="Заголовок 1"/>
          <p:cNvSpPr/>
          <p:nvPr/>
        </p:nvSpPr>
        <p:spPr>
          <a:xfrm>
            <a:off x="825480" y="1886040"/>
            <a:ext cx="6914160" cy="381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Противоречивая личность, авторитет и известность: 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физик-теоретик, отец водородной бомбы и борец за разоружение с Нобелевской премией мира;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выдающийся ученый, академик и общественный лидер мнения;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его предложения реформ 1971 года были реализованы в годы Перестройки М.С. Горбачевым;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совесть нации и его имя носят 60 улиц, проспектов и площадей в городах России.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52" name="Рисунок 51"/>
          <p:cNvPicPr/>
          <p:nvPr/>
        </p:nvPicPr>
        <p:blipFill>
          <a:blip r:embed="rId2"/>
          <a:stretch/>
        </p:blipFill>
        <p:spPr>
          <a:xfrm flipH="1">
            <a:off x="3880440" y="1260000"/>
            <a:ext cx="7819560" cy="511164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499581-4652-48FD-9ECC-FA3B0BDBB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F70276-5E93-44D3-882C-410F83C18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68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оловок 2"/>
          <p:cNvSpPr/>
          <p:nvPr/>
        </p:nvSpPr>
        <p:spPr>
          <a:xfrm>
            <a:off x="825480" y="785880"/>
            <a:ext cx="9851760" cy="73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Биографии пишут для самооправдания...</a:t>
            </a:r>
            <a:endParaRPr lang="ru-RU" sz="3600" b="0" strike="noStrike" spc="-1" dirty="0">
              <a:latin typeface="Arial"/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2"/>
          <a:stretch/>
        </p:blipFill>
        <p:spPr>
          <a:xfrm>
            <a:off x="540000" y="1496880"/>
            <a:ext cx="11159640" cy="437184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055C24-FE24-4239-B030-5B8457CDB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9DE1FB-176F-4ED8-95D9-D4375CD63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68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4"/>
          <p:cNvSpPr/>
          <p:nvPr/>
        </p:nvSpPr>
        <p:spPr>
          <a:xfrm>
            <a:off x="825480" y="785880"/>
            <a:ext cx="9851760" cy="73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Open Sans"/>
                <a:ea typeface="Open Sans"/>
              </a:rPr>
              <a:t>Стратегический жизненный выбор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7" name="Заголовок 5"/>
          <p:cNvSpPr/>
          <p:nvPr/>
        </p:nvSpPr>
        <p:spPr>
          <a:xfrm>
            <a:off x="5940000" y="1907640"/>
            <a:ext cx="4754160" cy="381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marL="216000" indent="-2160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Open Sans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  <a:ea typeface="Open Sans"/>
              </a:rPr>
              <a:t> Непрофессиональный подход — работа на интересе вместо планомерного исследования.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Open Sans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  <a:ea typeface="Open Sans"/>
              </a:rPr>
              <a:t> Работа в команде приносила успех. Но стремление именно к личным достижением стали основой для ухода в сторону.</a:t>
            </a: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Open Sans"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  <a:ea typeface="Open Sans"/>
              </a:rPr>
              <a:t> Смена деятельности со сложной (научной) на внешне более простую (общественная).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59" name="Рисунок 58"/>
          <p:cNvPicPr/>
          <p:nvPr/>
        </p:nvPicPr>
        <p:blipFill>
          <a:blip r:embed="rId2"/>
          <a:srcRect l="14756" r="10490"/>
          <a:stretch/>
        </p:blipFill>
        <p:spPr>
          <a:xfrm>
            <a:off x="900000" y="1907640"/>
            <a:ext cx="4679280" cy="385200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C29226-D3D5-4DD5-8AD9-3D3856C33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F5DF1F-8DD2-4CC8-8947-88F9B8EF5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68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3"/>
          <p:cNvSpPr/>
          <p:nvPr/>
        </p:nvSpPr>
        <p:spPr>
          <a:xfrm>
            <a:off x="825480" y="785880"/>
            <a:ext cx="9851760" cy="73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Open Sans"/>
                <a:ea typeface="Open Sans"/>
              </a:rPr>
              <a:t>Оценка по новизне и полезности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62" name="Рисунок 61"/>
          <p:cNvPicPr/>
          <p:nvPr/>
        </p:nvPicPr>
        <p:blipFill>
          <a:blip r:embed="rId2"/>
          <a:stretch/>
        </p:blipFill>
        <p:spPr>
          <a:xfrm>
            <a:off x="540000" y="1496880"/>
            <a:ext cx="11159640" cy="437184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95DDD8-608F-4FCE-B284-69435AC77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194CE1-31D4-4159-B1F2-1956DD007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68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Заголовок 8"/>
          <p:cNvSpPr/>
          <p:nvPr/>
        </p:nvSpPr>
        <p:spPr>
          <a:xfrm>
            <a:off x="825480" y="785880"/>
            <a:ext cx="9851760" cy="73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Решение угрозы глобального голода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64" name="Заголовок 9"/>
          <p:cNvSpPr/>
          <p:nvPr/>
        </p:nvSpPr>
        <p:spPr>
          <a:xfrm>
            <a:off x="825480" y="1886040"/>
            <a:ext cx="5834160" cy="381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fontScale="98000" lnSpcReduction="10000"/>
          </a:bodyPr>
          <a:lstStyle/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«По мнению автора, необходим своеобразный «налог» на развитые страны в сумме порядка 20% их национального дохода на протяжении примерно 15 лет. Введение такого «налога» приведет автоматически к значительному уменьшению расходов на вооружение. Очень существенно влияние такой совместной помощи на стабилизацию и оздоровление положения в самых слаборазвитых странах, на ограничение влияния экстремистов всех типов».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Андрей Сахаров, Тревога и надежда. Т. 1. — М.: Время, 2006. — 688 с. — (Собрание сочинений) стр.84-87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66" name="Рисунок 65"/>
          <p:cNvPicPr/>
          <p:nvPr/>
        </p:nvPicPr>
        <p:blipFill>
          <a:blip r:embed="rId2"/>
          <a:srcRect l="17396" r="9049"/>
          <a:stretch/>
        </p:blipFill>
        <p:spPr>
          <a:xfrm>
            <a:off x="7020000" y="1886040"/>
            <a:ext cx="3671280" cy="381600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2AE62C-92AE-4BC6-ACDE-FC22A5851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542B7C-CB52-4413-A06B-BD705F3AA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68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10"/>
          <p:cNvSpPr/>
          <p:nvPr/>
        </p:nvSpPr>
        <p:spPr>
          <a:xfrm>
            <a:off x="825480" y="785880"/>
            <a:ext cx="9851760" cy="73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Open Sans"/>
                <a:ea typeface="Open Sans"/>
              </a:rPr>
              <a:t>Решение в социальной сфере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68" name="Заголовок 11"/>
          <p:cNvSpPr/>
          <p:nvPr/>
        </p:nvSpPr>
        <p:spPr>
          <a:xfrm>
            <a:off x="825480" y="1886040"/>
            <a:ext cx="9865800" cy="381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в) Резкое улучшение качества образования. Повышение оплаты и самостоятельности учителей школ и преподавателей вузов. Уменьшить формальную роль дипломов и ученых степеней. Уменьшение унифицированности системы образования, более широкое профилирование в школах. Увеличение гарантии права на убеждения.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г)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Расширение мер борьбы с алкоголизмом с привлечением возможностей общественного контроля над всеми аспектами проблемы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д) Усилить мероприятия по борьбе с шумом, с отравлением воздуха и воды, борьбе с эрозией, засолонением почвы и отравлением ее химикатами. Улучшить защиту лесов, диких и домашних животных, защиту животных от жестокостей.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Андрей Сахаров, Тревога и надежда. Т. 1. — М.: Время, 2006. — 688 с. — (Собрание сочинений) стр.145-146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582932-085F-42FD-9D3A-835308FEC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9C3359-02C3-4435-BBCC-CBBB4B26F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8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1131</Words>
  <Application>Microsoft Office PowerPoint</Application>
  <PresentationFormat>Произвольный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</vt:lpstr>
      <vt:lpstr>Open Sans ExtraBold</vt:lpstr>
      <vt:lpstr>Symbol</vt:lpstr>
      <vt:lpstr>Wingdings</vt:lpstr>
      <vt:lpstr>Office Theme</vt:lpstr>
      <vt:lpstr>Презентация PowerPoint</vt:lpstr>
      <vt:lpstr>Презентация PowerPoint</vt:lpstr>
      <vt:lpstr>Ложные ориентиры в поисках смысла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Алиса</dc:creator>
  <dc:description/>
  <cp:lastModifiedBy>Алиса</cp:lastModifiedBy>
  <cp:revision>16</cp:revision>
  <dcterms:created xsi:type="dcterms:W3CDTF">2023-10-23T12:11:24Z</dcterms:created>
  <dcterms:modified xsi:type="dcterms:W3CDTF">2023-10-27T08:56:33Z</dcterms:modified>
  <dc:language>ru-RU</dc:language>
</cp:coreProperties>
</file>