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353"/>
    <a:srgbClr val="F36564"/>
    <a:srgbClr val="32C2DF"/>
    <a:srgbClr val="7C3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83" d="100"/>
          <a:sy n="83" d="100"/>
        </p:scale>
        <p:origin x="52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a214529702d85c0/Docs/Selected%20Courses/Economics%20for%20STEM%20Students/Universities_and_Economic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a214529702d85c0/Docs/Selected%20Courses/Economics%20for%20STEM%20Students/Universities_and_Economic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a214529702d85c0/Docs/Selected%20Courses/Economics%20for%20STEM%20Students/Universities_and_Economic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a214529702d85c0/Docs/Selected%20Courses/Economics%20for%20STEM%20Students/Universities_and_Economic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a214529702d85c0/Docs/Selected%20Courses/Economics%20for%20STEM%20Students/Universities_and_Economic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1.23242453731093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876290267166885E-2"/>
                      <c:h val="8.15391257851771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809-46A4-A237-97B1894DB6F9}"/>
                </c:ext>
              </c:extLst>
            </c:dLbl>
            <c:dLbl>
              <c:idx val="1"/>
              <c:layout>
                <c:manualLayout>
                  <c:x val="-2.1904014195181379E-3"/>
                  <c:y val="8.887723532877532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151757909246326E-2"/>
                      <c:h val="9.30749391871883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809-46A4-A237-97B1894DB6F9}"/>
                </c:ext>
              </c:extLst>
            </c:dLbl>
            <c:dLbl>
              <c:idx val="2"/>
              <c:layout>
                <c:manualLayout>
                  <c:x val="0"/>
                  <c:y val="2.10221275673238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151757909246326E-2"/>
                      <c:h val="0.100765481455195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809-46A4-A237-97B1894DB6F9}"/>
                </c:ext>
              </c:extLst>
            </c:dLbl>
            <c:dLbl>
              <c:idx val="3"/>
              <c:layout>
                <c:manualLayout>
                  <c:x val="0"/>
                  <c:y val="8.4789742391056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09-46A4-A237-97B1894DB6F9}"/>
                </c:ext>
              </c:extLst>
            </c:dLbl>
            <c:dLbl>
              <c:idx val="4"/>
              <c:layout>
                <c:manualLayout>
                  <c:x val="0"/>
                  <c:y val="1.21344040344462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09-46A4-A237-97B1894DB6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Courses!$A$35:$A$39</c:f>
              <c:strCache>
                <c:ptCount val="5"/>
                <c:pt idx="0">
                  <c:v>Одна дисциплина</c:v>
                </c:pt>
                <c:pt idx="1">
                  <c:v>Разные дисциплины для разных направлений</c:v>
                </c:pt>
                <c:pt idx="2">
                  <c:v>Несколько дисциплин</c:v>
                </c:pt>
                <c:pt idx="3">
                  <c:v>Дисциплины по выбору</c:v>
                </c:pt>
                <c:pt idx="4">
                  <c:v>Ни одной дисциплины</c:v>
                </c:pt>
              </c:strCache>
            </c:strRef>
          </c:cat>
          <c:val>
            <c:numRef>
              <c:f>Courses!$B$35:$B$39</c:f>
              <c:numCache>
                <c:formatCode>General</c:formatCode>
                <c:ptCount val="5"/>
                <c:pt idx="0">
                  <c:v>21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09-46A4-A237-97B1894DB6F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61406751"/>
        <c:axId val="261410079"/>
      </c:barChart>
      <c:catAx>
        <c:axId val="261406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1410079"/>
        <c:crosses val="autoZero"/>
        <c:auto val="1"/>
        <c:lblAlgn val="ctr"/>
        <c:lblOffset val="100"/>
        <c:noMultiLvlLbl val="0"/>
      </c:catAx>
      <c:valAx>
        <c:axId val="26141007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1406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Courses!$A$41:$A$46</c:f>
              <c:strCache>
                <c:ptCount val="6"/>
                <c:pt idx="0">
                  <c:v>Экономика, экономическая теория и их аналоги</c:v>
                </c:pt>
                <c:pt idx="1">
                  <c:v>Предпринимательство и бизнес</c:v>
                </c:pt>
                <c:pt idx="2">
                  <c:v>Прикладные курсы</c:v>
                </c:pt>
                <c:pt idx="3">
                  <c:v>Интеллектуальная собственность</c:v>
                </c:pt>
                <c:pt idx="4">
                  <c:v>Математическая экономика</c:v>
                </c:pt>
                <c:pt idx="5">
                  <c:v>Финансовая грамотность и экономическая культура</c:v>
                </c:pt>
              </c:strCache>
            </c:strRef>
          </c:cat>
          <c:val>
            <c:numRef>
              <c:f>Courses!$B$41:$B$46</c:f>
              <c:numCache>
                <c:formatCode>General</c:formatCode>
                <c:ptCount val="6"/>
                <c:pt idx="0">
                  <c:v>17</c:v>
                </c:pt>
                <c:pt idx="1">
                  <c:v>9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4A-4DCE-91BF-1B4702D7B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3085551"/>
        <c:axId val="453086799"/>
        <c:axId val="0"/>
      </c:bar3DChart>
      <c:catAx>
        <c:axId val="453085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3086799"/>
        <c:crosses val="autoZero"/>
        <c:auto val="1"/>
        <c:lblAlgn val="ctr"/>
        <c:lblOffset val="100"/>
        <c:noMultiLvlLbl val="0"/>
      </c:catAx>
      <c:valAx>
        <c:axId val="45308679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53085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Courses!$A$48:$A$55</c:f>
              <c:strCache>
                <c:ptCount val="8"/>
                <c:pt idx="0">
                  <c:v>1 семестр</c:v>
                </c:pt>
                <c:pt idx="1">
                  <c:v>2 семестр</c:v>
                </c:pt>
                <c:pt idx="2">
                  <c:v>3 семестр</c:v>
                </c:pt>
                <c:pt idx="3">
                  <c:v>4 семестр</c:v>
                </c:pt>
                <c:pt idx="4">
                  <c:v>5 семестр</c:v>
                </c:pt>
                <c:pt idx="5">
                  <c:v>6 семестр</c:v>
                </c:pt>
                <c:pt idx="6">
                  <c:v>7 семестр</c:v>
                </c:pt>
                <c:pt idx="7">
                  <c:v>8 семестр</c:v>
                </c:pt>
              </c:strCache>
            </c:strRef>
          </c:cat>
          <c:val>
            <c:numRef>
              <c:f>Courses!$B$48:$B$55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7</c:v>
                </c:pt>
                <c:pt idx="3">
                  <c:v>2</c:v>
                </c:pt>
                <c:pt idx="4">
                  <c:v>4</c:v>
                </c:pt>
                <c:pt idx="5">
                  <c:v>8</c:v>
                </c:pt>
                <c:pt idx="6">
                  <c:v>7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45-4108-B85D-B31811DC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659535"/>
        <c:axId val="447655791"/>
      </c:barChart>
      <c:catAx>
        <c:axId val="447659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7655791"/>
        <c:crosses val="autoZero"/>
        <c:auto val="1"/>
        <c:lblAlgn val="ctr"/>
        <c:lblOffset val="100"/>
        <c:noMultiLvlLbl val="0"/>
      </c:catAx>
      <c:valAx>
        <c:axId val="4476557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7659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Courses!$A$63:$A$68</c:f>
              <c:strCache>
                <c:ptCount val="6"/>
                <c:pt idx="0">
                  <c:v>1 ЗЕ</c:v>
                </c:pt>
                <c:pt idx="1">
                  <c:v>2 ЗЕ</c:v>
                </c:pt>
                <c:pt idx="2">
                  <c:v>3 ЗЕ</c:v>
                </c:pt>
                <c:pt idx="3">
                  <c:v>4 ЗЕ</c:v>
                </c:pt>
                <c:pt idx="4">
                  <c:v>5 ЗЕ</c:v>
                </c:pt>
                <c:pt idx="5">
                  <c:v>6 ЗЕ</c:v>
                </c:pt>
              </c:strCache>
            </c:strRef>
          </c:cat>
          <c:val>
            <c:numRef>
              <c:f>Courses!$B$63:$B$68</c:f>
              <c:numCache>
                <c:formatCode>General</c:formatCode>
                <c:ptCount val="6"/>
                <c:pt idx="0">
                  <c:v>5</c:v>
                </c:pt>
                <c:pt idx="1">
                  <c:v>16</c:v>
                </c:pt>
                <c:pt idx="2">
                  <c:v>13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D-4001-85D1-578D8BF97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3098031"/>
        <c:axId val="453084303"/>
      </c:barChart>
      <c:catAx>
        <c:axId val="453098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3084303"/>
        <c:crosses val="autoZero"/>
        <c:auto val="1"/>
        <c:lblAlgn val="ctr"/>
        <c:lblOffset val="100"/>
        <c:noMultiLvlLbl val="0"/>
      </c:catAx>
      <c:valAx>
        <c:axId val="4530843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3098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Courses!$A$57:$A$61</c:f>
              <c:strCache>
                <c:ptCount val="5"/>
                <c:pt idx="0">
                  <c:v>Экзамен</c:v>
                </c:pt>
                <c:pt idx="1">
                  <c:v>Зачет</c:v>
                </c:pt>
                <c:pt idx="2">
                  <c:v>Дифзачет</c:v>
                </c:pt>
                <c:pt idx="3">
                  <c:v>Экзамен и зачет</c:v>
                </c:pt>
                <c:pt idx="4">
                  <c:v>Экзамен, зачет, КП</c:v>
                </c:pt>
              </c:strCache>
            </c:strRef>
          </c:cat>
          <c:val>
            <c:numRef>
              <c:f>Courses!$B$57:$B$61</c:f>
              <c:numCache>
                <c:formatCode>General</c:formatCode>
                <c:ptCount val="5"/>
                <c:pt idx="0">
                  <c:v>8</c:v>
                </c:pt>
                <c:pt idx="1">
                  <c:v>24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D1-4E48-92A9-1CF8826E1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9617535"/>
        <c:axId val="439610879"/>
      </c:barChart>
      <c:catAx>
        <c:axId val="439617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9610879"/>
        <c:crosses val="autoZero"/>
        <c:auto val="1"/>
        <c:lblAlgn val="ctr"/>
        <c:lblOffset val="100"/>
        <c:noMultiLvlLbl val="0"/>
      </c:catAx>
      <c:valAx>
        <c:axId val="43961087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961753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'Students needs'!$A$1:$A$13</c:f>
              <c:strCache>
                <c:ptCount val="13"/>
                <c:pt idx="0">
                  <c:v>Планирование бюджета</c:v>
                </c:pt>
                <c:pt idx="1">
                  <c:v>Инвестиции</c:v>
                </c:pt>
                <c:pt idx="2">
                  <c:v>Курс экономической теории</c:v>
                </c:pt>
                <c:pt idx="3">
                  <c:v>Сбережения</c:v>
                </c:pt>
                <c:pt idx="4">
                  <c:v>Способы заработка студентов</c:v>
                </c:pt>
                <c:pt idx="5">
                  <c:v>Налоги</c:v>
                </c:pt>
                <c:pt idx="6">
                  <c:v>Финансовые мошенничества</c:v>
                </c:pt>
                <c:pt idx="7">
                  <c:v>Предпринимательство</c:v>
                </c:pt>
                <c:pt idx="8">
                  <c:v>Кредиты</c:v>
                </c:pt>
                <c:pt idx="9">
                  <c:v>Венчурные фонды</c:v>
                </c:pt>
                <c:pt idx="10">
                  <c:v>Что-нибудь про финансовую грамотность</c:v>
                </c:pt>
                <c:pt idx="11">
                  <c:v>Как не слететь со стипы</c:v>
                </c:pt>
                <c:pt idx="12">
                  <c:v>Почему у всех вокруг нет денег</c:v>
                </c:pt>
              </c:strCache>
            </c:strRef>
          </c:cat>
          <c:val>
            <c:numRef>
              <c:f>'Students needs'!$B$1:$B$13</c:f>
              <c:numCache>
                <c:formatCode>General</c:formatCode>
                <c:ptCount val="13"/>
                <c:pt idx="0">
                  <c:v>16</c:v>
                </c:pt>
                <c:pt idx="1">
                  <c:v>10</c:v>
                </c:pt>
                <c:pt idx="2">
                  <c:v>6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BD-43D6-BB85-E04A428B5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657455"/>
        <c:axId val="447657871"/>
      </c:barChart>
      <c:catAx>
        <c:axId val="447657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7657871"/>
        <c:crosses val="autoZero"/>
        <c:auto val="1"/>
        <c:lblAlgn val="ctr"/>
        <c:lblOffset val="100"/>
        <c:noMultiLvlLbl val="0"/>
      </c:catAx>
      <c:valAx>
        <c:axId val="44765787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7657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C149-AEBC-4827-A150-1CC30F460FCD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945CF-F8B6-4007-BAD6-0346EAE0D5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467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57D50-9887-48E9-87FA-CB91BA415BE3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A4697-2B02-4077-B388-38CB27F4E4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2982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5DE0F-603B-443B-9C43-7D87161260C3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A6A1D-36D5-4F61-B3F8-0BF533AAF1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260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F6C45-C083-42D7-8BEE-CE4A3A250BD8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C230D-9FC2-4D41-A7B8-91D2C89A6F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451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35192-117F-4917-8851-6B81DC7C9CFE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EEB10-4913-4CE0-A1D8-07F2ED08FE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689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87F50-1DFA-4A80-BBE9-AD7824A4E9CE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2889C-5106-4FC5-A50E-C99ABBA030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739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EAEB4-FE01-4C7E-A676-27951E99B194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6AD55-43AA-4DB7-9919-EC1D19C937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189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F9B91-CE0D-406F-AFA4-43BE3993526F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D3F06-1827-429E-807A-201545BEEA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68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9BF45-0855-4112-BF3B-0B427AFABD9C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53041-341F-4DFC-AD8A-83DF1AAE23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175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A641A-FF2B-43D0-8B7A-A4243A438759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28712-7D02-4BFE-9044-370A270A74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937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381F-8A4B-4E33-908F-9B27D7C14CB2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BF503-7AB6-40A4-B1F8-80EB6E0BB1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566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AA244F-3136-48F2-9EE6-046EC7D553F8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0F54435-9D2E-43BC-BED9-B994EB1D5F1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eliseev.av@mipt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Прямоугольник 19"/>
          <p:cNvSpPr>
            <a:spLocks noChangeArrowheads="1"/>
          </p:cNvSpPr>
          <p:nvPr/>
        </p:nvSpPr>
        <p:spPr bwMode="auto">
          <a:xfrm>
            <a:off x="673100" y="3429000"/>
            <a:ext cx="609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535353"/>
                </a:solidFill>
                <a:latin typeface="Open Sans ExtraBold" pitchFamily="2" charset="0"/>
                <a:cs typeface="Open Sans ExtraBold" pitchFamily="2" charset="0"/>
              </a:rPr>
              <a:t>Тема доклада: </a:t>
            </a:r>
            <a:r>
              <a:rPr lang="ru-RU" altLang="ru-RU" sz="1800" dirty="0" err="1">
                <a:solidFill>
                  <a:srgbClr val="535353"/>
                </a:solidFill>
                <a:latin typeface="Open Sans ExtraBold" pitchFamily="2" charset="0"/>
                <a:cs typeface="Open Sans ExtraBold" pitchFamily="2" charset="0"/>
              </a:rPr>
              <a:t>Гуманизация</a:t>
            </a:r>
            <a:r>
              <a:rPr lang="ru-RU" altLang="ru-RU" sz="1800" dirty="0">
                <a:solidFill>
                  <a:srgbClr val="535353"/>
                </a:solidFill>
                <a:latin typeface="Open Sans ExtraBold" pitchFamily="2" charset="0"/>
                <a:cs typeface="Open Sans ExtraBold" pitchFamily="2" charset="0"/>
              </a:rPr>
              <a:t> реализации экономической компетенции для студентов </a:t>
            </a:r>
            <a:r>
              <a:rPr lang="en-US" altLang="ru-RU" sz="1800" dirty="0">
                <a:solidFill>
                  <a:srgbClr val="535353"/>
                </a:solidFill>
                <a:latin typeface="Open Sans ExtraBold" pitchFamily="2" charset="0"/>
                <a:cs typeface="Open Sans ExtraBold" pitchFamily="2" charset="0"/>
              </a:rPr>
              <a:t>STEM</a:t>
            </a:r>
            <a:r>
              <a:rPr lang="ru-RU" altLang="ru-RU" sz="1800" dirty="0">
                <a:solidFill>
                  <a:srgbClr val="535353"/>
                </a:solidFill>
                <a:latin typeface="Open Sans ExtraBold" pitchFamily="2" charset="0"/>
                <a:cs typeface="Open Sans ExtraBold" pitchFamily="2" charset="0"/>
              </a:rPr>
              <a:t> направлений</a:t>
            </a:r>
          </a:p>
        </p:txBody>
      </p:sp>
      <p:sp>
        <p:nvSpPr>
          <p:cNvPr id="2052" name="Прямоугольник 20"/>
          <p:cNvSpPr>
            <a:spLocks noChangeArrowheads="1"/>
          </p:cNvSpPr>
          <p:nvPr/>
        </p:nvSpPr>
        <p:spPr bwMode="auto">
          <a:xfrm>
            <a:off x="673100" y="4525963"/>
            <a:ext cx="5934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535353"/>
                </a:solidFill>
                <a:latin typeface="Open Sans ExtraBold" pitchFamily="2" charset="0"/>
                <a:cs typeface="Open Sans ExtraBold" pitchFamily="2" charset="0"/>
              </a:rPr>
              <a:t>Докладчик: Елисеев Алексей Викторович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F27D7D-07B9-4037-8FC0-62945745F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5500" y="785814"/>
            <a:ext cx="9852025" cy="428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Количество курсов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619166" y="1323833"/>
            <a:ext cx="4885898" cy="33027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2800" u="sng" dirty="0">
                <a:latin typeface="Open Sans" pitchFamily="2" charset="0"/>
                <a:cs typeface="Open Sans" pitchFamily="2" charset="0"/>
              </a:rPr>
              <a:t>Разные дисциплины для разных направлений</a:t>
            </a: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: МГУ, </a:t>
            </a:r>
            <a:r>
              <a:rPr lang="ru-RU" altLang="ru-RU" sz="2800" dirty="0" err="1">
                <a:latin typeface="Open Sans" pitchFamily="2" charset="0"/>
                <a:cs typeface="Open Sans" pitchFamily="2" charset="0"/>
              </a:rPr>
              <a:t>ЮУрГУ</a:t>
            </a: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*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800" u="sng" dirty="0">
                <a:latin typeface="Open Sans" pitchFamily="2" charset="0"/>
                <a:cs typeface="Open Sans" pitchFamily="2" charset="0"/>
              </a:rPr>
              <a:t>Несколько дисциплин</a:t>
            </a: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: МИФИ, Томский </a:t>
            </a:r>
            <a:r>
              <a:rPr lang="ru-RU" altLang="ru-RU" sz="2800" dirty="0" err="1">
                <a:latin typeface="Open Sans" pitchFamily="2" charset="0"/>
                <a:cs typeface="Open Sans" pitchFamily="2" charset="0"/>
              </a:rPr>
              <a:t>политех</a:t>
            </a: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, Томский госуниверситет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800" u="sng" dirty="0">
                <a:latin typeface="Open Sans" pitchFamily="2" charset="0"/>
                <a:cs typeface="Open Sans" pitchFamily="2" charset="0"/>
              </a:rPr>
              <a:t>Дисциплины по выбору</a:t>
            </a: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: МГУ**, НГУ, Университет ИТМО, </a:t>
            </a:r>
            <a:r>
              <a:rPr lang="ru-RU" altLang="ru-RU" sz="2800" dirty="0" err="1">
                <a:latin typeface="Open Sans" pitchFamily="2" charset="0"/>
                <a:cs typeface="Open Sans" pitchFamily="2" charset="0"/>
              </a:rPr>
              <a:t>БелГУ</a:t>
            </a:r>
            <a:endParaRPr lang="ru-RU" altLang="ru-RU" sz="2800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800" u="sng" dirty="0">
                <a:latin typeface="Open Sans" pitchFamily="2" charset="0"/>
                <a:cs typeface="Open Sans" pitchFamily="2" charset="0"/>
              </a:rPr>
              <a:t>Ни одной дисциплины</a:t>
            </a: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: МГСУ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4944654"/>
              </p:ext>
            </p:extLst>
          </p:nvPr>
        </p:nvGraphicFramePr>
        <p:xfrm>
          <a:off x="684663" y="1323833"/>
          <a:ext cx="5798024" cy="3302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85799" y="4998494"/>
            <a:ext cx="10820401" cy="9519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62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* Кейс </a:t>
            </a:r>
            <a:r>
              <a:rPr lang="ru-RU" altLang="ru-RU" sz="2800" dirty="0" err="1">
                <a:latin typeface="Open Sans" pitchFamily="2" charset="0"/>
                <a:cs typeface="Open Sans" pitchFamily="2" charset="0"/>
              </a:rPr>
              <a:t>ЮУрГУ</a:t>
            </a: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 интересен тем, что на разных направлениях читаются разные дисциплины (Экономика и Микро- и макроэкономические основы бизнес-решений, однако содержание рабочих программ практически совпадает)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** МГУ попадает в две категории, в связи с чем сумма вузов на рисунке не сходится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F2A084-3119-4D39-BE16-A1A443A97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51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5500" y="785814"/>
            <a:ext cx="9852025" cy="428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Типы курсов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619166" y="1323833"/>
            <a:ext cx="4885898" cy="2402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Наиболее популярные подходы: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Экономика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Предпринимательство и бизнес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Экономическая культура и финансовая грамотность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455732"/>
              </p:ext>
            </p:extLst>
          </p:nvPr>
        </p:nvGraphicFramePr>
        <p:xfrm>
          <a:off x="685799" y="1214653"/>
          <a:ext cx="5878774" cy="499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6387154" y="3875963"/>
            <a:ext cx="4885898" cy="2402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62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Прикладные курсы: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Экономика и управление в промышленности на основе инновационных подходов к управлению конкурентоспособностью (МИФИ)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Налогообложение в сфере инновационной деятельности (МИФИ)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Экономика и организация производства (Томский </a:t>
            </a:r>
            <a:r>
              <a:rPr lang="ru-RU" altLang="ru-RU" sz="2800" dirty="0" err="1">
                <a:latin typeface="Open Sans" pitchFamily="2" charset="0"/>
                <a:cs typeface="Open Sans" pitchFamily="2" charset="0"/>
              </a:rPr>
              <a:t>политех</a:t>
            </a: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Основы экономики и управления производством (УГНТУ)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B270D4-BF61-4622-81EB-984C08582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96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5500" y="785814"/>
            <a:ext cx="9852025" cy="428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Семестр, трудоемкость, формы контроля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935992"/>
              </p:ext>
            </p:extLst>
          </p:nvPr>
        </p:nvGraphicFramePr>
        <p:xfrm>
          <a:off x="825500" y="1422779"/>
          <a:ext cx="4394769" cy="2473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953447"/>
              </p:ext>
            </p:extLst>
          </p:nvPr>
        </p:nvGraphicFramePr>
        <p:xfrm>
          <a:off x="6371467" y="1422779"/>
          <a:ext cx="4306058" cy="2473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979215"/>
              </p:ext>
            </p:extLst>
          </p:nvPr>
        </p:nvGraphicFramePr>
        <p:xfrm>
          <a:off x="4085467" y="36883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B995D9-C40F-4A78-9CBA-0EA8C3C8B7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59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5500" y="569876"/>
            <a:ext cx="9852025" cy="364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62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Содержание курсов экономика и аналоги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084703"/>
              </p:ext>
            </p:extLst>
          </p:nvPr>
        </p:nvGraphicFramePr>
        <p:xfrm>
          <a:off x="825500" y="862237"/>
          <a:ext cx="10406608" cy="5655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8514">
                  <a:extLst>
                    <a:ext uri="{9D8B030D-6E8A-4147-A177-3AD203B41FA5}">
                      <a16:colId xmlns:a16="http://schemas.microsoft.com/office/drawing/2014/main" val="3313366900"/>
                    </a:ext>
                  </a:extLst>
                </a:gridCol>
                <a:gridCol w="1224790">
                  <a:extLst>
                    <a:ext uri="{9D8B030D-6E8A-4147-A177-3AD203B41FA5}">
                      <a16:colId xmlns:a16="http://schemas.microsoft.com/office/drawing/2014/main" val="4139879303"/>
                    </a:ext>
                  </a:extLst>
                </a:gridCol>
                <a:gridCol w="4186547">
                  <a:extLst>
                    <a:ext uri="{9D8B030D-6E8A-4147-A177-3AD203B41FA5}">
                      <a16:colId xmlns:a16="http://schemas.microsoft.com/office/drawing/2014/main" val="565312880"/>
                    </a:ext>
                  </a:extLst>
                </a:gridCol>
                <a:gridCol w="1016757">
                  <a:extLst>
                    <a:ext uri="{9D8B030D-6E8A-4147-A177-3AD203B41FA5}">
                      <a16:colId xmlns:a16="http://schemas.microsoft.com/office/drawing/2014/main" val="2761829440"/>
                    </a:ext>
                  </a:extLst>
                </a:gridCol>
              </a:tblGrid>
              <a:tr h="245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Частота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Частота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11067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r>
                        <a:rPr lang="ru-RU" sz="1000" dirty="0"/>
                        <a:t>Предмет и метод экономической науки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Фискальная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129372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r>
                        <a:rPr lang="ru-RU" sz="1000" dirty="0"/>
                        <a:t>История экономической науки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Монетарная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251231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r>
                        <a:rPr lang="ru-RU" sz="1000" dirty="0"/>
                        <a:t>Экономические системы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Социальная политика государства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174732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r>
                        <a:rPr lang="ru-RU" sz="1000" dirty="0"/>
                        <a:t>Рыночное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Макроэкономическая нестабильность: экономические циклы, безработица, инфляция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096719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r>
                        <a:rPr lang="ru-RU" sz="1000" dirty="0"/>
                        <a:t>Отношения собственности и их формы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Накопление, потребление, сбережение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067808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r>
                        <a:rPr lang="ru-RU" sz="1000" dirty="0"/>
                        <a:t>Проблема экономического выбора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Экономический рост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602680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r>
                        <a:rPr lang="ru-RU" sz="1000" dirty="0"/>
                        <a:t>Основы теории спроса и предложения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Теории международной торговли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066333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r>
                        <a:rPr lang="ru-RU" sz="1000" dirty="0"/>
                        <a:t>Потребительский выбор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Международное движение факторов производства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679117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r>
                        <a:rPr lang="ru-RU" sz="1000" dirty="0"/>
                        <a:t>Производственный выбор и издержки производства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Международные валютные отношения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906498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r>
                        <a:rPr lang="ru-RU" sz="1000" dirty="0"/>
                        <a:t>Типы рыночных структур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Экономическое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036820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r>
                        <a:rPr lang="ru-RU" sz="1000" dirty="0"/>
                        <a:t>Рынки ресурсов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Экономические основы финансовой грамотности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063039"/>
                  </a:ext>
                </a:extLst>
              </a:tr>
              <a:tr h="671326">
                <a:tc>
                  <a:txBody>
                    <a:bodyPr/>
                    <a:lstStyle/>
                    <a:p>
                      <a:r>
                        <a:rPr lang="ru-RU" sz="1000" dirty="0"/>
                        <a:t>Основные постулаты экономической теории и их роль в экономической жизни: общее экономическое равновесие (Вальрас); Парето-эффективность; равновесные стратегии при принятии решений; принципы оптимизации на микро и макро уровнях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Оценка эффективности продуктов и технологий, являющихся результатами научно-технических разработок. Оценка перспектив развития направлений новых научных исследований и разработок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240426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r>
                        <a:rPr lang="ru-RU" sz="1000" dirty="0"/>
                        <a:t>Роль государства в экономике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Основы финансовых расчетов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943131"/>
                  </a:ext>
                </a:extLst>
              </a:tr>
              <a:tr h="379445">
                <a:tc>
                  <a:txBody>
                    <a:bodyPr/>
                    <a:lstStyle/>
                    <a:p>
                      <a:r>
                        <a:rPr lang="ru-RU" sz="1000" dirty="0"/>
                        <a:t>Общее равновесие. Общественное благосостояние. Внешние эффекты. Общественные блага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Фондовый рынок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202890"/>
                  </a:ext>
                </a:extLst>
              </a:tr>
              <a:tr h="342567">
                <a:tc>
                  <a:txBody>
                    <a:bodyPr/>
                    <a:lstStyle/>
                    <a:p>
                      <a:r>
                        <a:rPr lang="ru-RU" sz="1000" dirty="0"/>
                        <a:t>Экономические проблемы коррупции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Стоимость компании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249708"/>
                  </a:ext>
                </a:extLst>
              </a:tr>
              <a:tr h="379445">
                <a:tc>
                  <a:txBody>
                    <a:bodyPr/>
                    <a:lstStyle/>
                    <a:p>
                      <a:r>
                        <a:rPr lang="ru-RU" sz="1000" dirty="0"/>
                        <a:t>Национальная экономика. Основные макроэкономические 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Организация финансирования научно-технических разработок и инновационных проектов. Инвестиции и оценка эффективности инвестиционных проектов и бизнеса предприятия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11508"/>
                  </a:ext>
                </a:extLst>
              </a:tr>
              <a:tr h="342567">
                <a:tc>
                  <a:txBody>
                    <a:bodyPr/>
                    <a:lstStyle/>
                    <a:p>
                      <a:r>
                        <a:rPr lang="ru-RU" sz="1000" dirty="0"/>
                        <a:t>Макроэкономическое равновесие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Предпринимательство и бизнес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764947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9DA95B-6304-4E0E-8E74-132262140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19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5500" y="569876"/>
            <a:ext cx="9852025" cy="364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550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Содержание курсов экономическая культура и финансовая грамотность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588573"/>
              </p:ext>
            </p:extLst>
          </p:nvPr>
        </p:nvGraphicFramePr>
        <p:xfrm>
          <a:off x="825500" y="862237"/>
          <a:ext cx="10406608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8514">
                  <a:extLst>
                    <a:ext uri="{9D8B030D-6E8A-4147-A177-3AD203B41FA5}">
                      <a16:colId xmlns:a16="http://schemas.microsoft.com/office/drawing/2014/main" val="3313366900"/>
                    </a:ext>
                  </a:extLst>
                </a:gridCol>
                <a:gridCol w="1224790">
                  <a:extLst>
                    <a:ext uri="{9D8B030D-6E8A-4147-A177-3AD203B41FA5}">
                      <a16:colId xmlns:a16="http://schemas.microsoft.com/office/drawing/2014/main" val="4139879303"/>
                    </a:ext>
                  </a:extLst>
                </a:gridCol>
                <a:gridCol w="4186547">
                  <a:extLst>
                    <a:ext uri="{9D8B030D-6E8A-4147-A177-3AD203B41FA5}">
                      <a16:colId xmlns:a16="http://schemas.microsoft.com/office/drawing/2014/main" val="565312880"/>
                    </a:ext>
                  </a:extLst>
                </a:gridCol>
                <a:gridCol w="1016757">
                  <a:extLst>
                    <a:ext uri="{9D8B030D-6E8A-4147-A177-3AD203B41FA5}">
                      <a16:colId xmlns:a16="http://schemas.microsoft.com/office/drawing/2014/main" val="2761829440"/>
                    </a:ext>
                  </a:extLst>
                </a:gridCol>
              </a:tblGrid>
              <a:tr h="245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Частота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Частота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11067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r>
                        <a:rPr lang="ru-RU" sz="1400" dirty="0"/>
                        <a:t>Банковские услуги и продукты для физических 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Платежи и расчеты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129372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r>
                        <a:rPr lang="ru-RU" sz="1400" dirty="0"/>
                        <a:t>Страхование как институт финансовой защиты физических лиц. Социальное страхование. Пенсионные системы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Кредиты и займы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251231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r>
                        <a:rPr lang="ru-RU" sz="1400" dirty="0"/>
                        <a:t>Рынок ценных бумаг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Как создать бизнес?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174732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r>
                        <a:rPr lang="ru-RU" sz="1400" dirty="0"/>
                        <a:t>Налоги, уплачиваемые физическими лицами в России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Практическая реализация предпринимательской идеи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096719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r>
                        <a:rPr lang="ru-RU" sz="1400" dirty="0"/>
                        <a:t>Финансы домашнего хозяйства: содержание и основные понятия. Финансовое поведение индивида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Краткий раздел традиционной экономической теории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067808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r>
                        <a:rPr lang="ru-RU" sz="1400" dirty="0"/>
                        <a:t>Защита прав потребителя в сфере ЖКХ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Жизненный цикл человека. Финансовая цель, финансовый план, горизонт планирования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602680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r>
                        <a:rPr lang="ru-RU" sz="1400" dirty="0"/>
                        <a:t>Основные экономические категории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Государственные пособия и способы их получения в трудных жизненных ситуациях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066333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r>
                        <a:rPr lang="ru-RU" sz="1400" dirty="0"/>
                        <a:t>Сбережения и инвестиции физических 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Экономическая культура общества и человека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679117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r>
                        <a:rPr lang="ru-RU" sz="1400" dirty="0"/>
                        <a:t>Пенсионные сбережения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Основы личного финансового планирования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906498"/>
                  </a:ext>
                </a:extLst>
              </a:tr>
              <a:tr h="233505">
                <a:tc>
                  <a:txBody>
                    <a:bodyPr/>
                    <a:lstStyle/>
                    <a:p>
                      <a:r>
                        <a:rPr lang="ru-RU" sz="1400" dirty="0"/>
                        <a:t>Основы предпринимательской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709263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7192A0-4F73-4C0F-A747-17BEF5712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15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5500" y="785814"/>
            <a:ext cx="9852025" cy="428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62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Бизнес, предпринимательство, прикладные курсы: почему нет?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5500" y="4721281"/>
            <a:ext cx="9852025" cy="13101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Наименее подходят для реализации компетенции (все уровни жизнедеятельности)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Создают у студентов «опасные иллюзии»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56378"/>
              </p:ext>
            </p:extLst>
          </p:nvPr>
        </p:nvGraphicFramePr>
        <p:xfrm>
          <a:off x="825500" y="1436174"/>
          <a:ext cx="7779412" cy="272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661">
                  <a:extLst>
                    <a:ext uri="{9D8B030D-6E8A-4147-A177-3AD203B41FA5}">
                      <a16:colId xmlns:a16="http://schemas.microsoft.com/office/drawing/2014/main" val="3775721223"/>
                    </a:ext>
                  </a:extLst>
                </a:gridCol>
                <a:gridCol w="1625317">
                  <a:extLst>
                    <a:ext uri="{9D8B030D-6E8A-4147-A177-3AD203B41FA5}">
                      <a16:colId xmlns:a16="http://schemas.microsoft.com/office/drawing/2014/main" val="3631194279"/>
                    </a:ext>
                  </a:extLst>
                </a:gridCol>
                <a:gridCol w="2107346">
                  <a:extLst>
                    <a:ext uri="{9D8B030D-6E8A-4147-A177-3AD203B41FA5}">
                      <a16:colId xmlns:a16="http://schemas.microsoft.com/office/drawing/2014/main" val="3926694508"/>
                    </a:ext>
                  </a:extLst>
                </a:gridCol>
                <a:gridCol w="1740088">
                  <a:extLst>
                    <a:ext uri="{9D8B030D-6E8A-4147-A177-3AD203B41FA5}">
                      <a16:colId xmlns:a16="http://schemas.microsoft.com/office/drawing/2014/main" val="177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Макроуровень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Профессиональная деятельность (микроуровень)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Повседневная жизнь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348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Экономика и аналоги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01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Финансовая</a:t>
                      </a:r>
                      <a:r>
                        <a:rPr lang="ru-RU" sz="1600" baseline="0" dirty="0"/>
                        <a:t> грамотность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454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Бизнес</a:t>
                      </a:r>
                      <a:r>
                        <a:rPr lang="ru-RU" sz="1600" baseline="0" dirty="0"/>
                        <a:t> и предпринимательство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561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Прикладные курсы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467248"/>
                  </a:ext>
                </a:extLst>
              </a:tr>
            </a:tbl>
          </a:graphicData>
        </a:graphic>
      </p:graphicFrame>
      <p:sp>
        <p:nvSpPr>
          <p:cNvPr id="7" name="Полилиния 6"/>
          <p:cNvSpPr/>
          <p:nvPr/>
        </p:nvSpPr>
        <p:spPr>
          <a:xfrm>
            <a:off x="4694828" y="3012743"/>
            <a:ext cx="504967" cy="1201003"/>
          </a:xfrm>
          <a:custGeom>
            <a:avLst/>
            <a:gdLst>
              <a:gd name="connsiteX0" fmla="*/ 75063 w 504967"/>
              <a:gd name="connsiteY0" fmla="*/ 204716 h 1201003"/>
              <a:gd name="connsiteX1" fmla="*/ 109182 w 504967"/>
              <a:gd name="connsiteY1" fmla="*/ 34119 h 1201003"/>
              <a:gd name="connsiteX2" fmla="*/ 191069 w 504967"/>
              <a:gd name="connsiteY2" fmla="*/ 0 h 1201003"/>
              <a:gd name="connsiteX3" fmla="*/ 382137 w 504967"/>
              <a:gd name="connsiteY3" fmla="*/ 6824 h 1201003"/>
              <a:gd name="connsiteX4" fmla="*/ 402609 w 504967"/>
              <a:gd name="connsiteY4" fmla="*/ 13648 h 1201003"/>
              <a:gd name="connsiteX5" fmla="*/ 423080 w 504967"/>
              <a:gd name="connsiteY5" fmla="*/ 27295 h 1201003"/>
              <a:gd name="connsiteX6" fmla="*/ 464024 w 504967"/>
              <a:gd name="connsiteY6" fmla="*/ 109182 h 1201003"/>
              <a:gd name="connsiteX7" fmla="*/ 470848 w 504967"/>
              <a:gd name="connsiteY7" fmla="*/ 129654 h 1201003"/>
              <a:gd name="connsiteX8" fmla="*/ 484495 w 504967"/>
              <a:gd name="connsiteY8" fmla="*/ 252484 h 1201003"/>
              <a:gd name="connsiteX9" fmla="*/ 491319 w 504967"/>
              <a:gd name="connsiteY9" fmla="*/ 320722 h 1201003"/>
              <a:gd name="connsiteX10" fmla="*/ 498143 w 504967"/>
              <a:gd name="connsiteY10" fmla="*/ 429904 h 1201003"/>
              <a:gd name="connsiteX11" fmla="*/ 504967 w 504967"/>
              <a:gd name="connsiteY11" fmla="*/ 525439 h 1201003"/>
              <a:gd name="connsiteX12" fmla="*/ 498143 w 504967"/>
              <a:gd name="connsiteY12" fmla="*/ 825690 h 1201003"/>
              <a:gd name="connsiteX13" fmla="*/ 491319 w 504967"/>
              <a:gd name="connsiteY13" fmla="*/ 846161 h 1201003"/>
              <a:gd name="connsiteX14" fmla="*/ 470848 w 504967"/>
              <a:gd name="connsiteY14" fmla="*/ 921224 h 1201003"/>
              <a:gd name="connsiteX15" fmla="*/ 457200 w 504967"/>
              <a:gd name="connsiteY15" fmla="*/ 948519 h 1201003"/>
              <a:gd name="connsiteX16" fmla="*/ 443552 w 504967"/>
              <a:gd name="connsiteY16" fmla="*/ 989463 h 1201003"/>
              <a:gd name="connsiteX17" fmla="*/ 423080 w 504967"/>
              <a:gd name="connsiteY17" fmla="*/ 1009934 h 1201003"/>
              <a:gd name="connsiteX18" fmla="*/ 402609 w 504967"/>
              <a:gd name="connsiteY18" fmla="*/ 1016758 h 1201003"/>
              <a:gd name="connsiteX19" fmla="*/ 382137 w 504967"/>
              <a:gd name="connsiteY19" fmla="*/ 1030406 h 1201003"/>
              <a:gd name="connsiteX20" fmla="*/ 361666 w 504967"/>
              <a:gd name="connsiteY20" fmla="*/ 1064525 h 1201003"/>
              <a:gd name="connsiteX21" fmla="*/ 341194 w 504967"/>
              <a:gd name="connsiteY21" fmla="*/ 1078173 h 1201003"/>
              <a:gd name="connsiteX22" fmla="*/ 300251 w 504967"/>
              <a:gd name="connsiteY22" fmla="*/ 1112292 h 1201003"/>
              <a:gd name="connsiteX23" fmla="*/ 286603 w 504967"/>
              <a:gd name="connsiteY23" fmla="*/ 1132764 h 1201003"/>
              <a:gd name="connsiteX24" fmla="*/ 266131 w 504967"/>
              <a:gd name="connsiteY24" fmla="*/ 1146412 h 1201003"/>
              <a:gd name="connsiteX25" fmla="*/ 252483 w 504967"/>
              <a:gd name="connsiteY25" fmla="*/ 1173707 h 1201003"/>
              <a:gd name="connsiteX26" fmla="*/ 211540 w 504967"/>
              <a:gd name="connsiteY26" fmla="*/ 1201003 h 1201003"/>
              <a:gd name="connsiteX27" fmla="*/ 150125 w 504967"/>
              <a:gd name="connsiteY27" fmla="*/ 1194179 h 1201003"/>
              <a:gd name="connsiteX28" fmla="*/ 129654 w 504967"/>
              <a:gd name="connsiteY28" fmla="*/ 1180531 h 1201003"/>
              <a:gd name="connsiteX29" fmla="*/ 88710 w 504967"/>
              <a:gd name="connsiteY29" fmla="*/ 1139588 h 1201003"/>
              <a:gd name="connsiteX30" fmla="*/ 68239 w 504967"/>
              <a:gd name="connsiteY30" fmla="*/ 1119116 h 1201003"/>
              <a:gd name="connsiteX31" fmla="*/ 40943 w 504967"/>
              <a:gd name="connsiteY31" fmla="*/ 1078173 h 1201003"/>
              <a:gd name="connsiteX32" fmla="*/ 34119 w 504967"/>
              <a:gd name="connsiteY32" fmla="*/ 1030406 h 1201003"/>
              <a:gd name="connsiteX33" fmla="*/ 27295 w 504967"/>
              <a:gd name="connsiteY33" fmla="*/ 996287 h 1201003"/>
              <a:gd name="connsiteX34" fmla="*/ 13648 w 504967"/>
              <a:gd name="connsiteY34" fmla="*/ 907576 h 1201003"/>
              <a:gd name="connsiteX35" fmla="*/ 6824 w 504967"/>
              <a:gd name="connsiteY35" fmla="*/ 743803 h 1201003"/>
              <a:gd name="connsiteX36" fmla="*/ 0 w 504967"/>
              <a:gd name="connsiteY36" fmla="*/ 620973 h 1201003"/>
              <a:gd name="connsiteX37" fmla="*/ 6824 w 504967"/>
              <a:gd name="connsiteY37" fmla="*/ 443552 h 1201003"/>
              <a:gd name="connsiteX38" fmla="*/ 13648 w 504967"/>
              <a:gd name="connsiteY38" fmla="*/ 423081 h 1201003"/>
              <a:gd name="connsiteX39" fmla="*/ 34119 w 504967"/>
              <a:gd name="connsiteY39" fmla="*/ 348018 h 1201003"/>
              <a:gd name="connsiteX40" fmla="*/ 40943 w 504967"/>
              <a:gd name="connsiteY40" fmla="*/ 327546 h 1201003"/>
              <a:gd name="connsiteX41" fmla="*/ 47767 w 504967"/>
              <a:gd name="connsiteY41" fmla="*/ 156949 h 120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04967" h="1201003">
                <a:moveTo>
                  <a:pt x="75063" y="204716"/>
                </a:moveTo>
                <a:cubicBezTo>
                  <a:pt x="86436" y="147850"/>
                  <a:pt x="85460" y="87037"/>
                  <a:pt x="109182" y="34119"/>
                </a:cubicBezTo>
                <a:cubicBezTo>
                  <a:pt x="117131" y="16388"/>
                  <a:pt x="169404" y="5416"/>
                  <a:pt x="191069" y="0"/>
                </a:cubicBezTo>
                <a:cubicBezTo>
                  <a:pt x="254758" y="2275"/>
                  <a:pt x="318539" y="2721"/>
                  <a:pt x="382137" y="6824"/>
                </a:cubicBezTo>
                <a:cubicBezTo>
                  <a:pt x="389315" y="7287"/>
                  <a:pt x="396175" y="10431"/>
                  <a:pt x="402609" y="13648"/>
                </a:cubicBezTo>
                <a:cubicBezTo>
                  <a:pt x="409944" y="17316"/>
                  <a:pt x="416256" y="22746"/>
                  <a:pt x="423080" y="27295"/>
                </a:cubicBezTo>
                <a:cubicBezTo>
                  <a:pt x="458356" y="80208"/>
                  <a:pt x="445189" y="52678"/>
                  <a:pt x="464024" y="109182"/>
                </a:cubicBezTo>
                <a:lnTo>
                  <a:pt x="470848" y="129654"/>
                </a:lnTo>
                <a:cubicBezTo>
                  <a:pt x="482979" y="202450"/>
                  <a:pt x="474927" y="147238"/>
                  <a:pt x="484495" y="252484"/>
                </a:cubicBezTo>
                <a:cubicBezTo>
                  <a:pt x="486565" y="275250"/>
                  <a:pt x="489566" y="297930"/>
                  <a:pt x="491319" y="320722"/>
                </a:cubicBezTo>
                <a:cubicBezTo>
                  <a:pt x="494116" y="357080"/>
                  <a:pt x="495717" y="393520"/>
                  <a:pt x="498143" y="429904"/>
                </a:cubicBezTo>
                <a:cubicBezTo>
                  <a:pt x="500267" y="461759"/>
                  <a:pt x="502692" y="493594"/>
                  <a:pt x="504967" y="525439"/>
                </a:cubicBezTo>
                <a:cubicBezTo>
                  <a:pt x="502692" y="625523"/>
                  <a:pt x="502399" y="725671"/>
                  <a:pt x="498143" y="825690"/>
                </a:cubicBezTo>
                <a:cubicBezTo>
                  <a:pt x="497837" y="832876"/>
                  <a:pt x="493212" y="839222"/>
                  <a:pt x="491319" y="846161"/>
                </a:cubicBezTo>
                <a:cubicBezTo>
                  <a:pt x="488718" y="855699"/>
                  <a:pt x="478696" y="902910"/>
                  <a:pt x="470848" y="921224"/>
                </a:cubicBezTo>
                <a:cubicBezTo>
                  <a:pt x="466841" y="930574"/>
                  <a:pt x="460978" y="939074"/>
                  <a:pt x="457200" y="948519"/>
                </a:cubicBezTo>
                <a:cubicBezTo>
                  <a:pt x="451857" y="961876"/>
                  <a:pt x="453725" y="979291"/>
                  <a:pt x="443552" y="989463"/>
                </a:cubicBezTo>
                <a:cubicBezTo>
                  <a:pt x="436728" y="996287"/>
                  <a:pt x="431110" y="1004581"/>
                  <a:pt x="423080" y="1009934"/>
                </a:cubicBezTo>
                <a:cubicBezTo>
                  <a:pt x="417095" y="1013924"/>
                  <a:pt x="409042" y="1013541"/>
                  <a:pt x="402609" y="1016758"/>
                </a:cubicBezTo>
                <a:cubicBezTo>
                  <a:pt x="395273" y="1020426"/>
                  <a:pt x="388961" y="1025857"/>
                  <a:pt x="382137" y="1030406"/>
                </a:cubicBezTo>
                <a:cubicBezTo>
                  <a:pt x="375313" y="1041779"/>
                  <a:pt x="370297" y="1054455"/>
                  <a:pt x="361666" y="1064525"/>
                </a:cubicBezTo>
                <a:cubicBezTo>
                  <a:pt x="356329" y="1070752"/>
                  <a:pt x="347495" y="1072923"/>
                  <a:pt x="341194" y="1078173"/>
                </a:cubicBezTo>
                <a:cubicBezTo>
                  <a:pt x="288655" y="1121956"/>
                  <a:pt x="351074" y="1078411"/>
                  <a:pt x="300251" y="1112292"/>
                </a:cubicBezTo>
                <a:cubicBezTo>
                  <a:pt x="295702" y="1119116"/>
                  <a:pt x="292402" y="1126965"/>
                  <a:pt x="286603" y="1132764"/>
                </a:cubicBezTo>
                <a:cubicBezTo>
                  <a:pt x="280804" y="1138563"/>
                  <a:pt x="271382" y="1140112"/>
                  <a:pt x="266131" y="1146412"/>
                </a:cubicBezTo>
                <a:cubicBezTo>
                  <a:pt x="259619" y="1154227"/>
                  <a:pt x="258396" y="1165429"/>
                  <a:pt x="252483" y="1173707"/>
                </a:cubicBezTo>
                <a:cubicBezTo>
                  <a:pt x="236509" y="1196071"/>
                  <a:pt x="234024" y="1193508"/>
                  <a:pt x="211540" y="1201003"/>
                </a:cubicBezTo>
                <a:cubicBezTo>
                  <a:pt x="191068" y="1198728"/>
                  <a:pt x="170108" y="1199175"/>
                  <a:pt x="150125" y="1194179"/>
                </a:cubicBezTo>
                <a:cubicBezTo>
                  <a:pt x="142169" y="1192190"/>
                  <a:pt x="135784" y="1185980"/>
                  <a:pt x="129654" y="1180531"/>
                </a:cubicBezTo>
                <a:cubicBezTo>
                  <a:pt x="115228" y="1167708"/>
                  <a:pt x="102358" y="1153236"/>
                  <a:pt x="88710" y="1139588"/>
                </a:cubicBezTo>
                <a:cubicBezTo>
                  <a:pt x="81886" y="1132764"/>
                  <a:pt x="73592" y="1127146"/>
                  <a:pt x="68239" y="1119116"/>
                </a:cubicBezTo>
                <a:lnTo>
                  <a:pt x="40943" y="1078173"/>
                </a:lnTo>
                <a:cubicBezTo>
                  <a:pt x="38668" y="1062251"/>
                  <a:pt x="36763" y="1046271"/>
                  <a:pt x="34119" y="1030406"/>
                </a:cubicBezTo>
                <a:cubicBezTo>
                  <a:pt x="32212" y="1018966"/>
                  <a:pt x="28935" y="1007769"/>
                  <a:pt x="27295" y="996287"/>
                </a:cubicBezTo>
                <a:cubicBezTo>
                  <a:pt x="14194" y="904583"/>
                  <a:pt x="27852" y="964402"/>
                  <a:pt x="13648" y="907576"/>
                </a:cubicBezTo>
                <a:cubicBezTo>
                  <a:pt x="11373" y="852985"/>
                  <a:pt x="9423" y="798380"/>
                  <a:pt x="6824" y="743803"/>
                </a:cubicBezTo>
                <a:cubicBezTo>
                  <a:pt x="4873" y="702843"/>
                  <a:pt x="0" y="661979"/>
                  <a:pt x="0" y="620973"/>
                </a:cubicBezTo>
                <a:cubicBezTo>
                  <a:pt x="0" y="561789"/>
                  <a:pt x="2752" y="502596"/>
                  <a:pt x="6824" y="443552"/>
                </a:cubicBezTo>
                <a:cubicBezTo>
                  <a:pt x="7319" y="436376"/>
                  <a:pt x="11904" y="430059"/>
                  <a:pt x="13648" y="423081"/>
                </a:cubicBezTo>
                <a:cubicBezTo>
                  <a:pt x="32939" y="345915"/>
                  <a:pt x="4838" y="435859"/>
                  <a:pt x="34119" y="348018"/>
                </a:cubicBezTo>
                <a:lnTo>
                  <a:pt x="40943" y="327546"/>
                </a:lnTo>
                <a:cubicBezTo>
                  <a:pt x="48200" y="175157"/>
                  <a:pt x="47767" y="232066"/>
                  <a:pt x="47767" y="156949"/>
                </a:cubicBezTo>
              </a:path>
            </a:pathLst>
          </a:custGeom>
          <a:noFill/>
          <a:ln w="539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261" y="4293944"/>
            <a:ext cx="912099" cy="3726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C584DF-A735-4C5C-89AC-08E3DF789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61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5500" y="785814"/>
            <a:ext cx="9852025" cy="428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А как у них?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5500" y="2000466"/>
            <a:ext cx="9852025" cy="89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Финансовая грамотность (</a:t>
            </a:r>
            <a:r>
              <a:rPr lang="en-US" altLang="ru-RU" sz="2800" dirty="0">
                <a:latin typeface="Open Sans" pitchFamily="2" charset="0"/>
                <a:cs typeface="Open Sans" pitchFamily="2" charset="0"/>
              </a:rPr>
              <a:t>Financial literacy)</a:t>
            </a:r>
            <a:endParaRPr lang="ru-RU" altLang="ru-RU" sz="2800" dirty="0">
              <a:latin typeface="Open Sans" pitchFamily="2" charset="0"/>
              <a:cs typeface="Open Sans" pitchFamily="2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Инженерная экономика (</a:t>
            </a:r>
            <a:r>
              <a:rPr lang="en-US" altLang="ru-RU" sz="2800" dirty="0">
                <a:latin typeface="Open Sans" pitchFamily="2" charset="0"/>
                <a:cs typeface="Open Sans" pitchFamily="2" charset="0"/>
              </a:rPr>
              <a:t>Engineering economy (economics))</a:t>
            </a:r>
            <a:endParaRPr lang="ru-RU" altLang="ru-RU" sz="2800" dirty="0">
              <a:latin typeface="Open Sans" pitchFamily="2" charset="0"/>
              <a:cs typeface="Open Sans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285" y="2970111"/>
            <a:ext cx="912099" cy="3726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25500" y="3419540"/>
            <a:ext cx="9852025" cy="21214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Экзамены для получения лицензии профессионального инженера (</a:t>
            </a:r>
            <a:r>
              <a:rPr lang="en-US" altLang="ru-RU" sz="2800" dirty="0">
                <a:latin typeface="Open Sans" pitchFamily="2" charset="0"/>
                <a:cs typeface="Open Sans" pitchFamily="2" charset="0"/>
              </a:rPr>
              <a:t>National Council of Examiners of Engineers and Surveying)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ru-RU" sz="2800" dirty="0">
                <a:latin typeface="Open Sans" pitchFamily="2" charset="0"/>
                <a:cs typeface="Open Sans" pitchFamily="2" charset="0"/>
              </a:rPr>
              <a:t>Fundamentals of Engineering Exam (FE)</a:t>
            </a:r>
            <a:endParaRPr lang="ru-RU" altLang="ru-RU" sz="2800" dirty="0">
              <a:latin typeface="Open Sans" pitchFamily="2" charset="0"/>
              <a:cs typeface="Open Sans" pitchFamily="2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ru-RU" sz="2800" dirty="0">
                <a:latin typeface="Open Sans" pitchFamily="2" charset="0"/>
                <a:cs typeface="Open Sans" pitchFamily="2" charset="0"/>
              </a:rPr>
              <a:t>Principles and Practice of Engineering Exam</a:t>
            </a:r>
            <a:endParaRPr lang="ru-RU" altLang="ru-RU" sz="2800" dirty="0">
              <a:latin typeface="Open Sans" pitchFamily="2" charset="0"/>
              <a:cs typeface="Open Sans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95EFF7-3F04-4BFB-9408-9BEC27EFC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38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5500" y="785814"/>
            <a:ext cx="9852025" cy="428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А у них</a:t>
            </a:r>
            <a:r>
              <a:rPr lang="en-US" altLang="ru-RU" sz="3600" dirty="0">
                <a:latin typeface="Open Sans" pitchFamily="2" charset="0"/>
                <a:cs typeface="Open Sans" pitchFamily="2" charset="0"/>
              </a:rPr>
              <a:t> </a:t>
            </a: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вот так. Финансовая грамотность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1" y="1310186"/>
            <a:ext cx="5275048" cy="4974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279" y="1214652"/>
            <a:ext cx="5089666" cy="51315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4E7FAF-6338-456F-8CBB-E52B46633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10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5500" y="785814"/>
            <a:ext cx="9852025" cy="428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А у них</a:t>
            </a:r>
            <a:r>
              <a:rPr lang="en-US" altLang="ru-RU" sz="3600" dirty="0">
                <a:latin typeface="Open Sans" pitchFamily="2" charset="0"/>
                <a:cs typeface="Open Sans" pitchFamily="2" charset="0"/>
              </a:rPr>
              <a:t> </a:t>
            </a: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вот так. Инженерная экономика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9" y="1214653"/>
            <a:ext cx="5275049" cy="50974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214652"/>
            <a:ext cx="4581525" cy="51520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F18978-7408-406F-BB6F-9A624BC39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66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5500" y="785814"/>
            <a:ext cx="9852025" cy="428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А у них</a:t>
            </a:r>
            <a:r>
              <a:rPr lang="en-US" altLang="ru-RU" sz="3600" dirty="0">
                <a:latin typeface="Open Sans" pitchFamily="2" charset="0"/>
                <a:cs typeface="Open Sans" pitchFamily="2" charset="0"/>
              </a:rPr>
              <a:t> </a:t>
            </a: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вот так. Инженерная экономика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166884"/>
            <a:ext cx="5275049" cy="51520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166884"/>
            <a:ext cx="4581525" cy="51520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ED62E4-2D0B-40EA-8D19-B724F3CF3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6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5500" y="785813"/>
            <a:ext cx="4379913" cy="5286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>
                <a:solidFill>
                  <a:srgbClr val="535353"/>
                </a:solidFill>
                <a:latin typeface="Open Sans" pitchFamily="2" charset="0"/>
                <a:cs typeface="Open Sans" pitchFamily="2" charset="0"/>
              </a:rPr>
              <a:t>Место для фотографии </a:t>
            </a:r>
          </a:p>
          <a:p>
            <a:pPr algn="ctr" eaLnBrk="1" hangingPunct="1">
              <a:defRPr/>
            </a:pPr>
            <a:r>
              <a:rPr lang="ru-RU" altLang="ru-RU">
                <a:solidFill>
                  <a:srgbClr val="535353"/>
                </a:solidFill>
                <a:latin typeface="Open Sans" pitchFamily="2" charset="0"/>
                <a:cs typeface="Open Sans" pitchFamily="2" charset="0"/>
              </a:rPr>
              <a:t>докладчика</a:t>
            </a:r>
          </a:p>
        </p:txBody>
      </p:sp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5819904" y="882942"/>
            <a:ext cx="5513679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Елисеев Алексей Викторович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Московский физико-технический институт,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заместитель директора Учебно-научного центра гуманитарных и социальных наук (УНЦ ГСН), доцент УНЦ ГСН, кандидат экономических наук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В федеральных государственных образовательных стандартах высшего образования по всем направлениям подготовки неизменно присутствует компетенция, касающаяся экономических знаний, умений и навыков студентов. На сегодняшний день она реализуется вузами по-разному, при этом существующие практики не всегда соответствуют тому, что потребуется студентам естественно-научных направлений в дальнейшей жизни</a:t>
            </a:r>
            <a:endParaRPr lang="en-US" altLang="ru-R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Контакты: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+79642419241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hlinkClick r:id="rId2"/>
              </a:rPr>
              <a:t>eliseev.av@mipt.ru</a:t>
            </a:r>
            <a:r>
              <a:rPr lang="en-US" altLang="ru-RU" sz="1800" dirty="0"/>
              <a:t> </a:t>
            </a:r>
            <a:endParaRPr lang="ru-RU" alt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9" y="785813"/>
            <a:ext cx="4379913" cy="52856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CBB044-2D19-4423-8CE5-037DB69CC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192F17-3408-40E1-B2EA-5B29E9E84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5500" y="785814"/>
            <a:ext cx="9852025" cy="428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А у них</a:t>
            </a:r>
            <a:r>
              <a:rPr lang="en-US" altLang="ru-RU" sz="3600" dirty="0">
                <a:latin typeface="Open Sans" pitchFamily="2" charset="0"/>
                <a:cs typeface="Open Sans" pitchFamily="2" charset="0"/>
              </a:rPr>
              <a:t> </a:t>
            </a: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вот так. Инженерная экономика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214652"/>
            <a:ext cx="5275049" cy="51383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14652"/>
            <a:ext cx="4581525" cy="51383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A63B58-DAD0-487F-983A-6C6ACE495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65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5500" y="785814"/>
            <a:ext cx="9852025" cy="428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Особенности физтехов и цель курса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5499" y="1345372"/>
            <a:ext cx="9852025" cy="31310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700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Высокий уровень общей образованности и интеллекта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Высокий уровень математической подготовки (введение в </a:t>
            </a:r>
            <a:r>
              <a:rPr lang="ru-RU" altLang="ru-RU" sz="2800" dirty="0" err="1">
                <a:latin typeface="Open Sans" pitchFamily="2" charset="0"/>
                <a:cs typeface="Open Sans" pitchFamily="2" charset="0"/>
              </a:rPr>
              <a:t>матанализ</a:t>
            </a: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, многомерный анализ, интегралы и ряды, гармонический анализ, аналитическая геометрия, линейная алгебра, дифференциальные уравнения, теория функции комплексной переменной, теория вероятностей, комбинаторика и теория графов, введение в матлогику, методы оптимизации, случайные процессы, математическая статистика)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Высокое самомнение (обоснованное) студентов, им обязательно нужно показать, зачем им это надо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Если заинтересовать студентов, они способны творить чудеса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Очень большой процент выпускников меняет профессию в течение трудовой деятельности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endParaRPr lang="ru-RU" altLang="ru-RU" sz="2800" dirty="0">
              <a:latin typeface="Open Sans" pitchFamily="2" charset="0"/>
              <a:cs typeface="Open Sans" pitchFamily="2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endParaRPr lang="ru-RU" altLang="ru-RU" sz="2800" dirty="0">
              <a:latin typeface="Open Sans" pitchFamily="2" charset="0"/>
              <a:cs typeface="Open Sans" pitchFamily="2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endParaRPr lang="ru-RU" altLang="ru-RU" sz="2800" dirty="0">
              <a:latin typeface="Open Sans" pitchFamily="2" charset="0"/>
              <a:cs typeface="Open Sans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460" y="4680692"/>
            <a:ext cx="912099" cy="3726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25498" y="5257563"/>
            <a:ext cx="9852025" cy="7805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700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Цель курса: расширить экономический кругозор студентов, показать, каким образом функционирует современная цифровая экономика и как она влияет на общественные отношения в целом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5579AE-64A5-4789-88C9-8804D19AD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58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5500" y="785814"/>
            <a:ext cx="9852025" cy="428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Что хотят физтехи?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075477"/>
              </p:ext>
            </p:extLst>
          </p:nvPr>
        </p:nvGraphicFramePr>
        <p:xfrm>
          <a:off x="825500" y="1214652"/>
          <a:ext cx="9852025" cy="475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F9549E-7FB7-4546-8ABA-D568EA2BA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3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5500" y="785814"/>
            <a:ext cx="9852025" cy="428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Примерное содержание курса «Экономика»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903173"/>
              </p:ext>
            </p:extLst>
          </p:nvPr>
        </p:nvGraphicFramePr>
        <p:xfrm>
          <a:off x="825500" y="1265577"/>
          <a:ext cx="9852025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5361">
                  <a:extLst>
                    <a:ext uri="{9D8B030D-6E8A-4147-A177-3AD203B41FA5}">
                      <a16:colId xmlns:a16="http://schemas.microsoft.com/office/drawing/2014/main" val="3775721223"/>
                    </a:ext>
                  </a:extLst>
                </a:gridCol>
                <a:gridCol w="1528549">
                  <a:extLst>
                    <a:ext uri="{9D8B030D-6E8A-4147-A177-3AD203B41FA5}">
                      <a16:colId xmlns:a16="http://schemas.microsoft.com/office/drawing/2014/main" val="3926694508"/>
                    </a:ext>
                  </a:extLst>
                </a:gridCol>
                <a:gridCol w="1588115">
                  <a:extLst>
                    <a:ext uri="{9D8B030D-6E8A-4147-A177-3AD203B41FA5}">
                      <a16:colId xmlns:a16="http://schemas.microsoft.com/office/drawing/2014/main" val="177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Раздел /</a:t>
                      </a:r>
                      <a:r>
                        <a:rPr lang="ru-RU" sz="1600" baseline="0" dirty="0"/>
                        <a:t> тема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Вид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Индикатор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34837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РАЗДЕЛ</a:t>
                      </a:r>
                      <a:r>
                        <a:rPr lang="ru-RU" sz="1600" b="1" baseline="0" dirty="0"/>
                        <a:t> </a:t>
                      </a:r>
                      <a:r>
                        <a:rPr lang="en-US" sz="1600" b="1" baseline="0" dirty="0"/>
                        <a:t>I</a:t>
                      </a:r>
                      <a:r>
                        <a:rPr lang="ru-RU" sz="1600" b="1" baseline="0" dirty="0"/>
                        <a:t>. ВВЕДЕНИЕ В ЭКОНОМИКУ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01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Тема</a:t>
                      </a:r>
                      <a:r>
                        <a:rPr lang="ru-RU" sz="1600" baseline="0" dirty="0"/>
                        <a:t> 1. Основные экономические проблемы: ресурсы, блага, ограниченность, экономический выбор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Все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УК-9.1,</a:t>
                      </a:r>
                      <a:r>
                        <a:rPr lang="ru-RU" sz="1600" baseline="0" dirty="0"/>
                        <a:t> УК-9.3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454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Тема 2.</a:t>
                      </a:r>
                      <a:r>
                        <a:rPr lang="ru-RU" sz="1600" baseline="0" dirty="0"/>
                        <a:t> Экономические системы. Как работает рыночная экономика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УК-9.1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56162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РАЗДЕЛ </a:t>
                      </a:r>
                      <a:r>
                        <a:rPr lang="en-US" sz="1600" b="1" dirty="0"/>
                        <a:t>II</a:t>
                      </a:r>
                      <a:r>
                        <a:rPr lang="ru-RU" sz="1600" b="1" dirty="0"/>
                        <a:t>. РАВНОВЕСИЕ</a:t>
                      </a:r>
                      <a:r>
                        <a:rPr lang="ru-RU" sz="1600" b="1" baseline="0" dirty="0"/>
                        <a:t> КОНКУРЕНТНОГО РЫНКА БЛАГ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467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Тема 3. Потребительский выбор и рыночный спрос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УК-9.1, УК-9.3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10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Тема 4. Теория фирмы и рыночное предложение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649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Тема 5. Равновесие</a:t>
                      </a:r>
                      <a:r>
                        <a:rPr lang="ru-RU" sz="1600" baseline="0" dirty="0"/>
                        <a:t> на конкурентном рынке, общее равновесие, экономическая эффективность, благосостояние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97734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РАЗДЕЛ </a:t>
                      </a:r>
                      <a:r>
                        <a:rPr lang="en-US" sz="1600" b="1" dirty="0"/>
                        <a:t>III</a:t>
                      </a:r>
                      <a:r>
                        <a:rPr lang="ru-RU" sz="1600" b="1" dirty="0"/>
                        <a:t>. КАК РАБОТАЕТ РЕАЛЬНЫЙ МИР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879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Тема 6. Провалы рынка или провалы</a:t>
                      </a:r>
                      <a:r>
                        <a:rPr lang="ru-RU" sz="1600" baseline="0" dirty="0"/>
                        <a:t> государства: когда рынки  неэффективны, зачем нужно государство, эффективно ли оно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1384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8FAEB6-FE4F-4C79-8A9E-25D52519C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54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5500" y="785814"/>
            <a:ext cx="9852025" cy="428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Примерное содержание курса «Экономика»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678259"/>
              </p:ext>
            </p:extLst>
          </p:nvPr>
        </p:nvGraphicFramePr>
        <p:xfrm>
          <a:off x="825500" y="1265577"/>
          <a:ext cx="9852025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5361">
                  <a:extLst>
                    <a:ext uri="{9D8B030D-6E8A-4147-A177-3AD203B41FA5}">
                      <a16:colId xmlns:a16="http://schemas.microsoft.com/office/drawing/2014/main" val="3775721223"/>
                    </a:ext>
                  </a:extLst>
                </a:gridCol>
                <a:gridCol w="1528549">
                  <a:extLst>
                    <a:ext uri="{9D8B030D-6E8A-4147-A177-3AD203B41FA5}">
                      <a16:colId xmlns:a16="http://schemas.microsoft.com/office/drawing/2014/main" val="3926694508"/>
                    </a:ext>
                  </a:extLst>
                </a:gridCol>
                <a:gridCol w="1588115">
                  <a:extLst>
                    <a:ext uri="{9D8B030D-6E8A-4147-A177-3AD203B41FA5}">
                      <a16:colId xmlns:a16="http://schemas.microsoft.com/office/drawing/2014/main" val="177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Раздел /</a:t>
                      </a:r>
                      <a:r>
                        <a:rPr lang="ru-RU" sz="1600" baseline="0" dirty="0"/>
                        <a:t> тема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Вид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Индикатор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34837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РАЗДЕЛ</a:t>
                      </a:r>
                      <a:r>
                        <a:rPr lang="ru-RU" sz="1600" b="1" baseline="0" dirty="0"/>
                        <a:t> </a:t>
                      </a:r>
                      <a:r>
                        <a:rPr lang="en-US" sz="1600" b="1" baseline="0" dirty="0"/>
                        <a:t>IV</a:t>
                      </a:r>
                      <a:r>
                        <a:rPr lang="ru-RU" sz="1600" b="1" baseline="0" dirty="0"/>
                        <a:t>. РЫНКИ РЕСУРСОВ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01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Тема</a:t>
                      </a:r>
                      <a:r>
                        <a:rPr lang="ru-RU" sz="1600" baseline="0" dirty="0"/>
                        <a:t> 7. Рынки ресурсов и распределение доходов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4544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РАЗДЕЛ </a:t>
                      </a:r>
                      <a:r>
                        <a:rPr lang="en-US" sz="1600" b="1" dirty="0"/>
                        <a:t>V</a:t>
                      </a:r>
                      <a:r>
                        <a:rPr lang="ru-RU" sz="1600" b="1" dirty="0"/>
                        <a:t>. КАК РАБОТАЕТ НАЦИОНАЛЬНАЯ ЭКОНОМИКА И МИРОВЫЕ</a:t>
                      </a:r>
                      <a:r>
                        <a:rPr lang="ru-RU" sz="1600" b="1" baseline="0" dirty="0"/>
                        <a:t> РЫНКИ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811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Тема 8. Макроэкономические индикаторы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721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Тема 9. Модели макроэкономического равновесия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195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Тема 10. Макроэкономическая политика в закрытой экономике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107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Тема 11. Макроэкономические проблемы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458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Тема 12. Открытая</a:t>
                      </a:r>
                      <a:r>
                        <a:rPr lang="ru-RU" sz="1600" baseline="0" dirty="0"/>
                        <a:t> экономика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811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Тема 13. Экономическое развитие и цифровая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27243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РАЗДЕЛ </a:t>
                      </a:r>
                      <a:r>
                        <a:rPr lang="en-US" sz="1600" b="1" dirty="0"/>
                        <a:t>VI</a:t>
                      </a:r>
                      <a:r>
                        <a:rPr lang="ru-RU" sz="1600" b="1" dirty="0"/>
                        <a:t>. ВВЕДЕНИЕ В ИНЖЕНЕРНУЮ ЭКОНОМИКУ: ПРИНЯТИЕ ПРОФЕССИОНАЛЬНЫХ</a:t>
                      </a:r>
                      <a:r>
                        <a:rPr lang="ru-RU" sz="1600" b="1" baseline="0" dirty="0"/>
                        <a:t> РЕШЕНИЙ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91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Тема</a:t>
                      </a:r>
                      <a:r>
                        <a:rPr lang="ru-RU" sz="1600" baseline="0" dirty="0"/>
                        <a:t> 14. Временная стоимость денег и процентная ставка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469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Тема 15. Анализ проектов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84223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38209F-F540-4C90-AAE7-C94E8E3D2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25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5500" y="785814"/>
            <a:ext cx="9852025" cy="428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Примерное содержание курса «Экономика»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348023"/>
              </p:ext>
            </p:extLst>
          </p:nvPr>
        </p:nvGraphicFramePr>
        <p:xfrm>
          <a:off x="825500" y="1265577"/>
          <a:ext cx="9852025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5361">
                  <a:extLst>
                    <a:ext uri="{9D8B030D-6E8A-4147-A177-3AD203B41FA5}">
                      <a16:colId xmlns:a16="http://schemas.microsoft.com/office/drawing/2014/main" val="3775721223"/>
                    </a:ext>
                  </a:extLst>
                </a:gridCol>
                <a:gridCol w="1528549">
                  <a:extLst>
                    <a:ext uri="{9D8B030D-6E8A-4147-A177-3AD203B41FA5}">
                      <a16:colId xmlns:a16="http://schemas.microsoft.com/office/drawing/2014/main" val="3926694508"/>
                    </a:ext>
                  </a:extLst>
                </a:gridCol>
                <a:gridCol w="1588115">
                  <a:extLst>
                    <a:ext uri="{9D8B030D-6E8A-4147-A177-3AD203B41FA5}">
                      <a16:colId xmlns:a16="http://schemas.microsoft.com/office/drawing/2014/main" val="177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Раздел /</a:t>
                      </a:r>
                      <a:r>
                        <a:rPr lang="ru-RU" sz="1600" baseline="0" dirty="0"/>
                        <a:t> тема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Вид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Индикатор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34837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РАЗДЕЛ</a:t>
                      </a:r>
                      <a:r>
                        <a:rPr lang="ru-RU" sz="1600" b="1" baseline="0" dirty="0"/>
                        <a:t> </a:t>
                      </a:r>
                      <a:r>
                        <a:rPr lang="en-US" sz="1600" b="1" baseline="0" dirty="0"/>
                        <a:t>VII</a:t>
                      </a:r>
                      <a:r>
                        <a:rPr lang="ru-RU" sz="1600" b="1" baseline="0" dirty="0"/>
                        <a:t>. ФИНАНСОВАЯ ГРАМОТНОСТЬ. РЕШЕНИЯ, КОТОРЫЕ МЫ ПРИНИМАЕМ ЕЖЕДНЕВНО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01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Тема</a:t>
                      </a:r>
                      <a:r>
                        <a:rPr lang="ru-RU" sz="1600" baseline="0" dirty="0"/>
                        <a:t> 16. Личный бюджет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454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Тема 17. Долгосрочное финансовое планирование: жизненный цикл, </a:t>
                      </a:r>
                      <a:r>
                        <a:rPr lang="ru-RU" sz="1600" dirty="0" err="1"/>
                        <a:t>межвременной</a:t>
                      </a:r>
                      <a:r>
                        <a:rPr lang="ru-RU" sz="1600" dirty="0"/>
                        <a:t> выбор, сбережения, инвестиции, кредиты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180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Тема 18. Финансовое мошенничество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897421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A044D9-D08C-49C6-92DE-1296458E1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41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029803" y="2928513"/>
            <a:ext cx="6421274" cy="6403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СПАСИБО ЗА ВНИМАНИЕ!!!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0E7B89-9464-441C-A557-9AD816C5F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74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785813"/>
            <a:ext cx="9852025" cy="117633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400" dirty="0" err="1">
                <a:latin typeface="Open Sans" pitchFamily="2" charset="0"/>
                <a:cs typeface="Open Sans" pitchFamily="2" charset="0"/>
              </a:rPr>
              <a:t>Гуманизация</a:t>
            </a:r>
            <a:r>
              <a:rPr lang="ru-RU" altLang="ru-RU" sz="2400" dirty="0">
                <a:latin typeface="Open Sans" pitchFamily="2" charset="0"/>
                <a:cs typeface="Open Sans" pitchFamily="2" charset="0"/>
              </a:rPr>
              <a:t> реализации экономической компетенции для студентов STEM направлений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32425" y="2254250"/>
            <a:ext cx="5245100" cy="3817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latin typeface="Open Sans" pitchFamily="2" charset="0"/>
                <a:cs typeface="Open Sans" pitchFamily="2" charset="0"/>
              </a:rPr>
              <a:t>Цель: </a:t>
            </a: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на основе изучения опыта реализации экономической компетенции в ведущих инженерных школах России, а также в ведущих зарубежных университетах сформировать оптимальный подход к преподаванию курса экономики с учетом потребности студентов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latin typeface="Open Sans" pitchFamily="2" charset="0"/>
                <a:cs typeface="Open Sans" pitchFamily="2" charset="0"/>
              </a:rPr>
              <a:t>План: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Введение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Используемые методы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Результаты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Дискуссия и заключение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86" y="2747963"/>
            <a:ext cx="4277505" cy="28464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7E3CA7-7C66-47F2-B0A9-66B6323C6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5500" y="785813"/>
            <a:ext cx="9852025" cy="733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Экономические знания студентов </a:t>
            </a:r>
            <a:r>
              <a:rPr lang="en-US" altLang="ru-RU" sz="3600" dirty="0">
                <a:latin typeface="Open Sans" pitchFamily="2" charset="0"/>
                <a:cs typeface="Open Sans" pitchFamily="2" charset="0"/>
              </a:rPr>
              <a:t>STEM</a:t>
            </a: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 направлений в соответствии с ФГОС ВО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2324" y="1885950"/>
            <a:ext cx="9852025" cy="3816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latin typeface="Open Sans" pitchFamily="2" charset="0"/>
                <a:cs typeface="Open Sans" pitchFamily="2" charset="0"/>
              </a:rPr>
              <a:t>ФГОС ВО:</a:t>
            </a: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 Универсальные компетенции</a:t>
            </a:r>
          </a:p>
          <a:p>
            <a:pPr marL="1166813" eaLnBrk="1" hangingPunct="1">
              <a:lnSpc>
                <a:spcPct val="90000"/>
              </a:lnSpc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Категория универсальных компетенций: экономическая культура, в том числе финансовая грамотность</a:t>
            </a:r>
          </a:p>
          <a:p>
            <a:pPr marL="1166813" eaLnBrk="1" hangingPunct="1">
              <a:lnSpc>
                <a:spcPct val="90000"/>
              </a:lnSpc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УК-9 Способен принимать обоснованные экономические решения в различных областях жизнедеятельности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latin typeface="Open Sans" pitchFamily="2" charset="0"/>
                <a:cs typeface="Open Sans" pitchFamily="2" charset="0"/>
              </a:rPr>
              <a:t>Стандарт МФТИ:</a:t>
            </a:r>
          </a:p>
          <a:p>
            <a:pPr marL="1166813" eaLnBrk="1" hangingPunct="1">
              <a:lnSpc>
                <a:spcPct val="90000"/>
              </a:lnSpc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УК-9 Способен принимать обоснованные экономические решения в различных областях жизнедеятельности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latin typeface="Open Sans" pitchFamily="2" charset="0"/>
                <a:cs typeface="Open Sans" pitchFamily="2" charset="0"/>
              </a:rPr>
              <a:t>Индикаторы достижения компетенций:</a:t>
            </a:r>
          </a:p>
          <a:p>
            <a:pPr marL="1166813" eaLnBrk="1" hangingPunct="1">
              <a:lnSpc>
                <a:spcPct val="90000"/>
              </a:lnSpc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УК-9.1 Понимает базовые принципы функционирования экономики и экономического развития</a:t>
            </a:r>
          </a:p>
          <a:p>
            <a:pPr marL="1166813" eaLnBrk="1" hangingPunct="1">
              <a:lnSpc>
                <a:spcPct val="90000"/>
              </a:lnSpc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УК-9.2 Знает основные виды и источники возникновения экономических и финансовых рисков и подходы к их снижению</a:t>
            </a:r>
          </a:p>
          <a:p>
            <a:pPr marL="1166813" eaLnBrk="1" hangingPunct="1">
              <a:lnSpc>
                <a:spcPct val="90000"/>
              </a:lnSpc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УК-9.3 Владеет основами экономического анализа для принятия обоснованных экономических решений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30" y="2180125"/>
            <a:ext cx="912099" cy="858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29" y="3405188"/>
            <a:ext cx="912099" cy="4093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C7237C-FED5-4306-976A-ADF59166B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5500" y="785814"/>
            <a:ext cx="9852025" cy="428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Компетенция УК-9: посмотрим внимательнее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2324" y="1323833"/>
            <a:ext cx="9852025" cy="48586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700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39750" indent="-53975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latin typeface="Open Sans" pitchFamily="2" charset="0"/>
                <a:cs typeface="Open Sans" pitchFamily="2" charset="0"/>
              </a:rPr>
              <a:t>УК-9:</a:t>
            </a: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 Способен принимать обоснованные экономические решения в </a:t>
            </a:r>
            <a:r>
              <a:rPr lang="ru-RU" altLang="ru-RU" sz="2000" b="1" dirty="0">
                <a:latin typeface="Open Sans" pitchFamily="2" charset="0"/>
                <a:cs typeface="Open Sans" pitchFamily="2" charset="0"/>
              </a:rPr>
              <a:t>различных областях жизнедеятельности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latin typeface="Open Sans" pitchFamily="2" charset="0"/>
                <a:cs typeface="Open Sans" pitchFamily="2" charset="0"/>
              </a:rPr>
              <a:t>Области жизнедеятельности, требующие экономических решений: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Макроуровень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Профессиональная деятельность (микроуровень)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000" b="1" dirty="0">
                <a:latin typeface="Open Sans" pitchFamily="2" charset="0"/>
                <a:cs typeface="Open Sans" pitchFamily="2" charset="0"/>
              </a:rPr>
              <a:t>Повседневная жизнь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latin typeface="Open Sans" pitchFamily="2" charset="0"/>
                <a:cs typeface="Open Sans" pitchFamily="2" charset="0"/>
              </a:rPr>
              <a:t>Рабочая программа МФТИ: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Введение. Предмет микроэкономики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Основы финансовых расчетов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Сектор потребления благ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Производственный сектор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Рыночные структуры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Эффективность производства и потребления (экономика обмена)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Макроэкономический уровень описания производства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Макроэкономическое описание экономических субъектов и их взаимодействия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Экономический ущерб от коррупционной деятельности экономических субъектов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Основные постулаты экономической теории и их роль в экономической жизни: общее экономическое равновесие (Вальрас); Парето-эффективность; равновесные стратегии при принятии решений; принципы оптимизации на микро и макро уровнях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Оценка эффективности продуктов и технологий, являющихся результатами научно-технических разработок. Оценка перспектив развития направлений новых научных исследований и разработок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Организация финансирования научно-технических разработок и инновационных проектов. Инвестиции и оценка эффективности инвестиционных проектов и бизнеса предприятия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Макроэкономическая политика государства. Научно-техническая деятельность и экономическое развитие. Модели роста </a:t>
            </a:r>
            <a:r>
              <a:rPr lang="ru-RU" altLang="ru-RU" sz="2000" dirty="0" err="1">
                <a:latin typeface="Open Sans" pitchFamily="2" charset="0"/>
                <a:cs typeface="Open Sans" pitchFamily="2" charset="0"/>
              </a:rPr>
              <a:t>Солоу</a:t>
            </a: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, Леонтьева. Качественные выводы из модели и их подтверждение на практике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Бизнес игра: Оценка эффективности ведения бизнеса в сфере наукоёмких технологий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54B008-9D39-4E19-B555-DB77FD1B4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7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5500" y="785814"/>
            <a:ext cx="9852025" cy="428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Проблемы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85648" y="1323833"/>
            <a:ext cx="6098701" cy="48586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Мы не говорим в курсе об экономических решениях, принимаемых в повседневной жизни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Мы не полностью соответствуем индикатору достижения компетенций УК-9.3 Владеет основами экономического анализа для принятия обоснованных экономических решений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То, что мы читаем, - скучно и неинтересно для студентов.</a:t>
            </a:r>
          </a:p>
          <a:p>
            <a:pPr marL="361950" eaLnBrk="1" hangingPunct="1">
              <a:lnSpc>
                <a:spcPct val="90000"/>
              </a:lnSpc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Что подтверждается очень низкой оценкой курса студентами по результатам опроса по итогам семестра – 3,43 из 5 (4,75 – оценка, ниже которой мы начинаем реагировать на мнение студентов)</a:t>
            </a:r>
          </a:p>
          <a:p>
            <a:pPr marL="361950" eaLnBrk="1" hangingPunct="1">
              <a:lnSpc>
                <a:spcPct val="90000"/>
              </a:lnSpc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«Читая гуманитарный курс на Физтехе, я не могу позволить себе быть скучным»</a:t>
            </a:r>
          </a:p>
          <a:p>
            <a:pPr marL="361950" eaLnBrk="1" hangingPunct="1">
              <a:lnSpc>
                <a:spcPct val="90000"/>
              </a:lnSpc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11" y="1559256"/>
            <a:ext cx="4062737" cy="43877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913B27-A9BF-4B33-B5BA-7A639C193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04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5500" y="785814"/>
            <a:ext cx="9852025" cy="428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Что мы определяем?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85648" y="1323833"/>
            <a:ext cx="6098701" cy="48586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4400" dirty="0">
                <a:latin typeface="Open Sans" pitchFamily="2" charset="0"/>
                <a:cs typeface="Open Sans" pitchFamily="2" charset="0"/>
              </a:rPr>
              <a:t>Семестр, зачетные единицы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4400" dirty="0">
                <a:latin typeface="Open Sans" pitchFamily="2" charset="0"/>
                <a:cs typeface="Open Sans" pitchFamily="2" charset="0"/>
              </a:rPr>
              <a:t>Форма контроля (зачет, экзамен, </a:t>
            </a:r>
            <a:r>
              <a:rPr lang="ru-RU" altLang="ru-RU" sz="4400" dirty="0" err="1">
                <a:latin typeface="Open Sans" pitchFamily="2" charset="0"/>
                <a:cs typeface="Open Sans" pitchFamily="2" charset="0"/>
              </a:rPr>
              <a:t>диф</a:t>
            </a:r>
            <a:r>
              <a:rPr lang="ru-RU" altLang="ru-RU" sz="4400" dirty="0">
                <a:latin typeface="Open Sans" pitchFamily="2" charset="0"/>
                <a:cs typeface="Open Sans" pitchFamily="2" charset="0"/>
              </a:rPr>
              <a:t>. Зачет)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4400" dirty="0">
                <a:latin typeface="Open Sans" pitchFamily="2" charset="0"/>
                <a:cs typeface="Open Sans" pitchFamily="2" charset="0"/>
              </a:rPr>
              <a:t>Содержание дисциплины (темы и часы)</a:t>
            </a:r>
          </a:p>
          <a:p>
            <a:pPr marL="361950" eaLnBrk="1" hangingPunct="1">
              <a:lnSpc>
                <a:spcPct val="90000"/>
              </a:lnSpc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72" y="2237094"/>
            <a:ext cx="3808299" cy="19937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42EFC4-61A5-43EA-8D46-54303A434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06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5500" y="785814"/>
            <a:ext cx="9852025" cy="428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МЕТОДЫ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2324" y="1323833"/>
            <a:ext cx="9852025" cy="48586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Анализ программ ведущих инженерных вузов России по курсам, формирующим экономическую компетенцию</a:t>
            </a:r>
          </a:p>
          <a:p>
            <a:pPr marL="1971675" indent="-1609725" eaLnBrk="1" hangingPunct="1">
              <a:lnSpc>
                <a:spcPct val="90000"/>
              </a:lnSpc>
              <a:defRPr/>
            </a:pPr>
            <a:r>
              <a:rPr lang="ru-RU" altLang="ru-RU" sz="2800" u="sng" dirty="0">
                <a:latin typeface="Open Sans" pitchFamily="2" charset="0"/>
                <a:cs typeface="Open Sans" pitchFamily="2" charset="0"/>
              </a:rPr>
              <a:t>Выборка:</a:t>
            </a: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 30 ведущих вузов, выпускающих по </a:t>
            </a:r>
            <a:r>
              <a:rPr lang="en-US" altLang="ru-RU" sz="2800" dirty="0">
                <a:latin typeface="Open Sans" pitchFamily="2" charset="0"/>
                <a:cs typeface="Open Sans" pitchFamily="2" charset="0"/>
              </a:rPr>
              <a:t>STEM</a:t>
            </a: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 направлениям согласно рейтингу </a:t>
            </a:r>
            <a:r>
              <a:rPr lang="en-US" altLang="ru-RU" sz="2800" dirty="0">
                <a:latin typeface="Open Sans" pitchFamily="2" charset="0"/>
                <a:cs typeface="Open Sans" pitchFamily="2" charset="0"/>
              </a:rPr>
              <a:t>RAEX</a:t>
            </a:r>
            <a:endParaRPr lang="ru-RU" altLang="ru-RU" sz="2800" dirty="0">
              <a:latin typeface="Open Sans" pitchFamily="2" charset="0"/>
              <a:cs typeface="Open Sans" pitchFamily="2" charset="0"/>
            </a:endParaRPr>
          </a:p>
          <a:p>
            <a:pPr marL="1706563" indent="-1344613" eaLnBrk="1" hangingPunct="1">
              <a:lnSpc>
                <a:spcPct val="90000"/>
              </a:lnSpc>
              <a:defRPr/>
            </a:pPr>
            <a:r>
              <a:rPr lang="ru-RU" altLang="ru-RU" sz="2800" u="sng" dirty="0">
                <a:latin typeface="Open Sans" pitchFamily="2" charset="0"/>
                <a:cs typeface="Open Sans" pitchFamily="2" charset="0"/>
              </a:rPr>
              <a:t>Анализ:</a:t>
            </a: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 курсы, формирующие компетенцию, трудоемкость дисциплин, семестр, форма контроля, темы курсов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Анализ программ ведущих зарубежных инженерных школ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Опрос студентов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Особенности студентов Физтеха и целеполагание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F916CF-F3AA-4F03-BABA-A4328C128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87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5500" y="785814"/>
            <a:ext cx="9852025" cy="428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dirty="0">
                <a:latin typeface="Open Sans" pitchFamily="2" charset="0"/>
                <a:cs typeface="Open Sans" pitchFamily="2" charset="0"/>
              </a:rPr>
              <a:t>ПЕРЕЧЕНЬ ВУЗОВ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2324" y="1323833"/>
            <a:ext cx="9852025" cy="48586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47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Московский государственный университет им. М.В. Ломоносова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Московский физико-технический институт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Санкт-Петербургский государственный университет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Московский инженерно-физический институт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Московский государственный технический университет им. Н.Э. Баумана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Высшая школа экономики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Санкт-Петербургский политехнический университет Петра Великого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Томский политехнический университет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Уральский федеральный университет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Новосибирский государственный университет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Университет ИТМО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Московский институт стали и сплавов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Томский государственный университет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Казанский (Приволжский) федеральный университет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Сибирский федеральный университет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Российский государственный университет нефти и газа им. Губкина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Санкт-Петербургский горный университет императрицы Екатерины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Южный федеральный университет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Московский государственный строительный университет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Нижегородский государственный университет им. Лобачевского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Санкт-Петербургский государственный электро-технический университет (ЛЭТИ)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Белгородский государственный университет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Воронежский государственный университет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Новосибирский государственный технический университет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Самарский национальный исследовательский университет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Санкт-Петербургский государственный архитектурно-строительный университет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Северо-Восточный федеральный университет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Уфимский государственный нефтяной университет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МИРЭА-РТУ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Open Sans" pitchFamily="2" charset="0"/>
                <a:cs typeface="Open Sans" pitchFamily="2" charset="0"/>
              </a:rPr>
              <a:t>Южно-Уральский государственный университет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BD416B-9797-4469-B955-40C773E79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750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гуманитарный форум 2023 «Экономика. Образование. Общество»[Compatibility Mode]" id="{DA1E9B3A-7977-44D7-8BA2-BF7B5346B819}" vid="{437D9C36-A043-4E95-9C63-EDC9F9F463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Шаблон_презентации_VI гуманитарная конференция  с международным участием «ЭКОНОМИКА, ОБРАЗОВАНИЕ, ОБЩЕСТВО_  В ПОИСКАХ СМЫСЛОВ»</Template>
  <TotalTime>752</TotalTime>
  <Words>1775</Words>
  <Application>Microsoft Office PowerPoint</Application>
  <PresentationFormat>Широкоэкранный</PresentationFormat>
  <Paragraphs>317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Open Sans</vt:lpstr>
      <vt:lpstr>Open Sans ExtraBold</vt:lpstr>
      <vt:lpstr>Wingdings</vt:lpstr>
      <vt:lpstr>Тема Office</vt:lpstr>
      <vt:lpstr>Презентация PowerPoint</vt:lpstr>
      <vt:lpstr>Презентация PowerPoint</vt:lpstr>
      <vt:lpstr>Гуманизация реализации экономической компетенции для студентов STEM направлений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Елисеев Алексей Викторович</dc:creator>
  <cp:lastModifiedBy>Алиса</cp:lastModifiedBy>
  <cp:revision>66</cp:revision>
  <dcterms:created xsi:type="dcterms:W3CDTF">2023-10-24T12:00:42Z</dcterms:created>
  <dcterms:modified xsi:type="dcterms:W3CDTF">2023-10-27T05:57:59Z</dcterms:modified>
</cp:coreProperties>
</file>