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61" r:id="rId14"/>
    <p:sldId id="270" r:id="rId15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353"/>
    <a:srgbClr val="F36564"/>
    <a:srgbClr val="32C2DF"/>
    <a:srgbClr val="7C3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2" autoAdjust="0"/>
    <p:restoredTop sz="94660"/>
  </p:normalViewPr>
  <p:slideViewPr>
    <p:cSldViewPr snapToGrid="0">
      <p:cViewPr varScale="1">
        <p:scale>
          <a:sx n="83" d="100"/>
          <a:sy n="83" d="100"/>
        </p:scale>
        <p:origin x="52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AF78E2-EB86-16ED-50AE-9889ADA50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557F8-725E-4FCC-9249-22009A21F22C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17A22-147D-F691-5AB2-A2C9525DB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F6CBF-65B3-D79C-EA15-79564B723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AB3-4D09-4864-B273-C0098E3316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093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22BAF0-3152-2B46-9DBD-831E4FED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61600-6559-42D6-AB36-BA387E57537F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781159-829F-CE5A-0A37-243A7AA0F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D42EAD-CAD2-1812-27A3-4B9F930C1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9437A-F7CA-4A4E-8244-EDD52A543F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641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40A573-5229-F130-155A-AE8C84E26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9FF0C-51F0-4324-B024-DD842956B34B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65321E-3528-44D7-26C9-F6935B2D0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FE1859-D0FC-FAC1-FA5B-9783ED72A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1A8B1-FDCB-4583-91DB-0C090943F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30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BAE1CC-A231-AE47-3560-6898E4EA4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13FED-1197-4FF1-AF4E-96946E37CAAB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5089B7-7D53-A564-A98E-46128D192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945992-C64B-9EEF-58E0-9FC53991A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2C457-FFC5-4F6C-B098-EB085D585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89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AE0150-32DB-5CC9-C590-ABD4A7F4C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7825E-13DC-400D-A5FA-F90A318D5AAF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8E95EA-6280-1D1B-22E0-A47FF273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FEF353-F0EE-C867-15E4-7B79993C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A3269-4D2E-43CA-8831-48CCB4470A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287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232ABC8-00F7-A7E3-D8DF-0B47D4958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BBE1A-BF16-4989-AC1B-E8273BAA29BE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3AEC514-9F61-8288-79DC-EE9197FB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C76030C-042F-9D64-E5CA-7DFD00CF5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74A05-578A-4B7D-B3D2-5C91CC06E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733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F574AC59-581C-E810-D329-D77C1A8DD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E3A2E-CF70-4B8C-8A2C-36B910B4EEFA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0FDDB88C-BC80-4EAD-72C4-EE968E49D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754E170D-A59C-8510-1346-6A5490A5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D501D-F877-40D0-A05A-AC0AF18EF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35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B37420B7-F6E8-BBB5-CB9D-16EF525D2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19CD3-4685-4CB3-9340-FFB4B0F72211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BD555992-AC19-498D-2675-4D87B290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6C624FEA-7971-1BA7-4C76-B7DD30D63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5D2A1-07E1-4156-B155-3750A33D6B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42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840896C3-BF6D-6673-1F1E-5785EE21B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8176C-CB30-4D6B-94E8-CAA8A7677231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90CE4173-A52A-7E54-DDF0-530F7FDD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B7CE3385-7925-EE80-74B1-8A1266DAA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C71B0-02D7-44ED-B3C6-F66021D098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644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806E4CF-87B7-C12D-E7CA-2B2BB9DE9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6BEDD-094F-4922-B398-FD3C8B2DB1D2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B29A114-4138-CEEB-3125-5E8C264A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C383776-0190-3B61-B50A-5E602C74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022E1-5D74-49C8-A8BF-AA4177DEFA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518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C0D022D-9480-F9CB-9AB7-FB84A5232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8D8F3-7AF5-4998-B6D8-3D669642335A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687C7EA-6588-3822-8228-AFC91D3B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70B4A0D-7D8B-5F67-19F3-D73940D6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5B4C6-D6B0-4379-A6A1-39F3A76F31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62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02040483-4906-AD0B-7291-FBC5812CC0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EBDED5B3-C3DF-7DA3-60E7-F1FDDC274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0C97B-61D8-6D37-994B-9AF2CE440D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9A0EB2-884C-40DC-BDF5-F297754A4D82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E1EC8E-D3A3-03DF-709F-5E379B218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8642F-642B-86F3-431D-E28E4DBC8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B7ABCAA-BCA0-4872-9DAA-F5D5AED1C2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2">
            <a:extLst>
              <a:ext uri="{FF2B5EF4-FFF2-40B4-BE49-F238E27FC236}">
                <a16:creationId xmlns:a16="http://schemas.microsoft.com/office/drawing/2014/main" id="{0336DF5F-215F-33A1-3D4C-969EFE015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Прямоугольник 19">
            <a:extLst>
              <a:ext uri="{FF2B5EF4-FFF2-40B4-BE49-F238E27FC236}">
                <a16:creationId xmlns:a16="http://schemas.microsoft.com/office/drawing/2014/main" id="{138A6F7C-9CBA-C15C-C4D4-1737F08EB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" y="3429000"/>
            <a:ext cx="6096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535353"/>
                </a:solidFill>
                <a:latin typeface="Open Sans ExtraBold" panose="020B0906030804020204" pitchFamily="34" charset="0"/>
                <a:cs typeface="Open Sans ExtraBold" panose="020B0906030804020204" pitchFamily="34" charset="0"/>
              </a:rPr>
              <a:t>Тема доклада</a:t>
            </a:r>
            <a:r>
              <a:rPr lang="ru-RU" altLang="ru-RU" sz="1800" dirty="0">
                <a:solidFill>
                  <a:srgbClr val="53535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: </a:t>
            </a:r>
            <a:r>
              <a:rPr lang="ru-RU" sz="1800" kern="0" dirty="0"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Специфика управления и функционирования коммерческих организаций в сфере культуры и туризма</a:t>
            </a:r>
            <a:endParaRPr lang="ru-RU" altLang="ru-RU" sz="1800" dirty="0">
              <a:solidFill>
                <a:srgbClr val="535353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52" name="Прямоугольник 20">
            <a:extLst>
              <a:ext uri="{FF2B5EF4-FFF2-40B4-BE49-F238E27FC236}">
                <a16:creationId xmlns:a16="http://schemas.microsoft.com/office/drawing/2014/main" id="{05630CA6-8636-D19E-4F85-B5B9F771F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" y="4525963"/>
            <a:ext cx="5934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535353"/>
                </a:solidFill>
                <a:latin typeface="Open Sans ExtraBold" panose="020B0906030804020204" pitchFamily="34" charset="0"/>
                <a:cs typeface="Open Sans ExtraBold" panose="020B0906030804020204" pitchFamily="34" charset="0"/>
              </a:rPr>
              <a:t>Докладчик: </a:t>
            </a:r>
            <a:r>
              <a:rPr lang="ru-RU" altLang="ru-RU" sz="1800" dirty="0">
                <a:latin typeface="Open Sans ExtraBold" panose="020B0906030804020204" pitchFamily="34" charset="0"/>
                <a:cs typeface="Open Sans ExtraBold" panose="020B0906030804020204" pitchFamily="34" charset="0"/>
              </a:rPr>
              <a:t>Фомин Игорь Сергеевич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880276-21CF-4D9A-A6DF-F63B76B0A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FE3C3-C2F6-FE52-C16E-CD9004E4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1" y="785814"/>
            <a:ext cx="9715037" cy="544222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Специфика управления и функционирования коммерческих организаций в сфере культуры и туризма</a:t>
            </a:r>
            <a:endParaRPr lang="ru-RU" altLang="ru-RU" sz="20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32BE41E-B057-3A2E-23FD-0B2FA4E6EBB6}"/>
              </a:ext>
            </a:extLst>
          </p:cNvPr>
          <p:cNvSpPr txBox="1">
            <a:spLocks/>
          </p:cNvSpPr>
          <p:nvPr/>
        </p:nvSpPr>
        <p:spPr>
          <a:xfrm>
            <a:off x="825501" y="1786037"/>
            <a:ext cx="5425670" cy="381793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800"/>
              </a:spcAft>
            </a:pPr>
            <a:r>
              <a:rPr lang="ru-RU" sz="1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Привлечение инвестиций и партнерства</a:t>
            </a:r>
          </a:p>
          <a:p>
            <a:pPr>
              <a:spcAft>
                <a:spcPts val="8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Успех коммерческой организации во многом зависит от способности привлекать инвестиции и партнеров, которые могут помочь в развитии и укреплении позиций на рынке. Менеджеры должны быть готовы к поиску и установлению контактов с потенциальными инвесторами и партнерами, а также к ведению переговоров о совместных проектах и сотрудничестве.</a:t>
            </a:r>
          </a:p>
          <a:p>
            <a:pPr>
              <a:spcAft>
                <a:spcPts val="800"/>
              </a:spcAft>
            </a:pPr>
            <a:r>
              <a:rPr lang="ru-RU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000" dirty="0">
              <a:latin typeface="Open Sans" pitchFamily="2" charset="0"/>
              <a:cs typeface="Open Sans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A7B1B5-CDD1-53F5-183E-A7462597E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24" y="1478625"/>
            <a:ext cx="5032274" cy="17435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9F5976-41AA-557D-FC00-04E4F8CFF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62" y="3118138"/>
            <a:ext cx="4425293" cy="11537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418959-390C-4FA9-8D10-F6790E986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DD655F-41B5-415C-995F-2E01B1087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50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FE3C3-C2F6-FE52-C16E-CD9004E4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1" y="785814"/>
            <a:ext cx="9715037" cy="544222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Специфика управления и функционирования коммерческих организаций в сфере культуры и туризма</a:t>
            </a:r>
            <a:endParaRPr lang="ru-RU" altLang="ru-RU" sz="20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32BE41E-B057-3A2E-23FD-0B2FA4E6EBB6}"/>
              </a:ext>
            </a:extLst>
          </p:cNvPr>
          <p:cNvSpPr txBox="1">
            <a:spLocks/>
          </p:cNvSpPr>
          <p:nvPr/>
        </p:nvSpPr>
        <p:spPr>
          <a:xfrm>
            <a:off x="825501" y="1786038"/>
            <a:ext cx="6888709" cy="381793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800"/>
              </a:spcAft>
            </a:pPr>
            <a:r>
              <a:rPr lang="ru-RU" sz="1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Адаптация к изменениям и инновациям</a:t>
            </a:r>
          </a:p>
          <a:p>
            <a:pPr>
              <a:spcAft>
                <a:spcPts val="8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учетом быстрого развития технологий и социальных трендов, организациям в сфере культуры и туризма необходимо постоянно адаптироваться к изменяющимся условиям и внедрять новые технологии и подходы в свою работу. Это может включать использование современных маркетинговых инструментов, цифровых технологий и инноваций для улучшения качества продуктов и услуг</a:t>
            </a:r>
          </a:p>
          <a:p>
            <a:pPr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000" dirty="0">
              <a:latin typeface="Open Sans" pitchFamily="2" charset="0"/>
              <a:cs typeface="Open Sans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E45587-FA21-FDD0-D5E9-D7BC0BBA7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83" y="1462989"/>
            <a:ext cx="2715720" cy="15275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7DEF60-83AC-464B-60E2-FBA226220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948" y="3123534"/>
            <a:ext cx="2708155" cy="14488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7A0311-646F-9DBD-DEA4-9B96493FC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948" y="4705353"/>
            <a:ext cx="2715717" cy="15275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19C8E7-C047-4580-A4F3-115AFD98F0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DD655F-41B5-415C-995F-2E01B1087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16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FE3C3-C2F6-FE52-C16E-CD9004E4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1" y="785814"/>
            <a:ext cx="9715037" cy="544222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Специфика управления и функционирования коммерческих организаций в сфере культуры и туризма</a:t>
            </a:r>
            <a:endParaRPr lang="ru-RU" altLang="ru-RU" sz="20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32BE41E-B057-3A2E-23FD-0B2FA4E6EBB6}"/>
              </a:ext>
            </a:extLst>
          </p:cNvPr>
          <p:cNvSpPr txBox="1">
            <a:spLocks/>
          </p:cNvSpPr>
          <p:nvPr/>
        </p:nvSpPr>
        <p:spPr>
          <a:xfrm>
            <a:off x="825502" y="1786037"/>
            <a:ext cx="6015874" cy="4124311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cs typeface="Open Sans" pitchFamily="2" charset="0"/>
              </a:rPr>
              <a:t>Восемь ключевых аспектов </a:t>
            </a:r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управления и функционирования </a:t>
            </a:r>
            <a:r>
              <a:rPr lang="ru-RU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коммерческих организаций в сфере культуры и туризма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b="1" kern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1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Непрерывное обучение и развитие сотрудников</a:t>
            </a:r>
          </a:p>
          <a:p>
            <a:pPr>
              <a:spcAft>
                <a:spcPts val="8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поддержания конкурентоспособности и эффективности организации менеджеры должны уделять внимание развитию своих сотрудников, предоставляя им возможности для обучения и профессионального роста. </a:t>
            </a:r>
          </a:p>
          <a:p>
            <a:pPr>
              <a:spcAft>
                <a:spcPts val="8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Это может быть реализовано через проведение тренингов, семинаров, курсов и других форм обучения, а также через участие в профессиональных сообществах и конференциях.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altLang="ru-RU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000" dirty="0">
              <a:latin typeface="Open Sans" pitchFamily="2" charset="0"/>
              <a:cs typeface="Open Sans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786C6C-1343-4C9C-3309-93973AA47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09" y="1786038"/>
            <a:ext cx="2003367" cy="20033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B0F611-4B7E-C533-8EA6-92EA0AA8E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116" y="3068594"/>
            <a:ext cx="2535382" cy="25353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11D1F9-6BEE-4BCD-8389-24B171AD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DD655F-41B5-415C-995F-2E01B1087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4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FE3C3-C2F6-FE52-C16E-CD9004E4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1" y="785814"/>
            <a:ext cx="9715037" cy="544222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Специфика управления и функционирования коммерческих организаций в сфере культуры и туризма</a:t>
            </a:r>
            <a:endParaRPr lang="ru-RU" altLang="ru-RU" sz="20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32BE41E-B057-3A2E-23FD-0B2FA4E6EBB6}"/>
              </a:ext>
            </a:extLst>
          </p:cNvPr>
          <p:cNvSpPr txBox="1">
            <a:spLocks/>
          </p:cNvSpPr>
          <p:nvPr/>
        </p:nvSpPr>
        <p:spPr>
          <a:xfrm>
            <a:off x="825502" y="1744474"/>
            <a:ext cx="6788956" cy="4523322"/>
          </a:xfrm>
          <a:prstGeom prst="rect">
            <a:avLst/>
          </a:prstGeom>
          <a:noFill/>
        </p:spPr>
        <p:txBody>
          <a:bodyPr>
            <a:normAutofit fontScale="85000" lnSpcReduction="200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cs typeface="Open Sans" pitchFamily="2" charset="0"/>
              </a:rPr>
              <a:t>Особенности проекта «Уличный театр Садко»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b="1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cs typeface="Open Sans" pitchFamily="2" charset="0"/>
            </a:endParaRP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Уникальность и разнообразие предлагаемых продуктов</a:t>
            </a:r>
          </a:p>
          <a:p>
            <a:pPr>
              <a:spcAft>
                <a:spcPts val="12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мероприятия для любой ЦА</a:t>
            </a:r>
          </a:p>
          <a:p>
            <a:pPr>
              <a:spcAft>
                <a:spcPts val="12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Взаимодействие с творческими коллективами</a:t>
            </a:r>
          </a:p>
          <a:p>
            <a:pPr>
              <a:spcAft>
                <a:spcPts val="12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творческие организации подпитывают кадровый потенциал Театра</a:t>
            </a:r>
          </a:p>
          <a:p>
            <a:pPr>
              <a:spcAft>
                <a:spcPts val="12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Маркетинг и продвижение – упор на дистанционный контакт с ЦА</a:t>
            </a:r>
          </a:p>
          <a:p>
            <a:pPr>
              <a:spcAft>
                <a:spcPts val="12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Управление финансами и экономикой – «инвестиции в финансового директора»</a:t>
            </a:r>
          </a:p>
          <a:p>
            <a:pPr>
              <a:spcAft>
                <a:spcPts val="12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Развитие и расширение деятельности – парк семейного отдыха «Садко»</a:t>
            </a:r>
          </a:p>
          <a:p>
            <a:pPr>
              <a:spcAft>
                <a:spcPts val="12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Привлечение инвестиций и партнерства –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грантоператоры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профильные выставки и премии</a:t>
            </a:r>
          </a:p>
          <a:p>
            <a:pPr>
              <a:spcAft>
                <a:spcPts val="12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Адаптация к изменениям и инновациям – время приняти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 новых «правил ведения Бизнеса»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Непрерывное обучение и развитие сотрудников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defRPr/>
            </a:pPr>
            <a:endParaRPr lang="ru-RU" alt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652391-5CD1-DA10-849F-87EF6D79C9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t="3483" r="3042" b="11036"/>
          <a:stretch/>
        </p:blipFill>
        <p:spPr>
          <a:xfrm>
            <a:off x="7705898" y="1744474"/>
            <a:ext cx="3832167" cy="24771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317DEB-7BC2-6E98-CEBD-243167230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98" y="4306944"/>
            <a:ext cx="3832167" cy="14963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14CED6-4D7B-4154-A0E1-41505868B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DD655F-41B5-415C-995F-2E01B1087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5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6">
            <a:extLst>
              <a:ext uri="{FF2B5EF4-FFF2-40B4-BE49-F238E27FC236}">
                <a16:creationId xmlns:a16="http://schemas.microsoft.com/office/drawing/2014/main" id="{7E5A3570-A776-FF71-E5A2-46ED3CF45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032" y="1023014"/>
            <a:ext cx="26168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/>
              <a:t>Фомин Игорь Сергеевич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b="1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/>
              <a:t>+7 950 681 9010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/>
              <a:t>fomin_is@mail.ru</a:t>
            </a:r>
            <a:endParaRPr lang="ru-RU" altLang="ru-RU" sz="18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D58548-9CC8-A2D7-6669-9DBA15CF6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258" y="2597987"/>
            <a:ext cx="6176356" cy="3474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23F2DA-72ED-4201-8886-AF1BE2ECA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DD655F-41B5-415C-995F-2E01B1087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6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6">
            <a:extLst>
              <a:ext uri="{FF2B5EF4-FFF2-40B4-BE49-F238E27FC236}">
                <a16:creationId xmlns:a16="http://schemas.microsoft.com/office/drawing/2014/main" id="{7E5A3570-A776-FF71-E5A2-46ED3CF45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5" y="1430338"/>
            <a:ext cx="5787033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/>
              <a:t>Фомин Игорь Сергеевич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Аспирант Новгородского государственного университета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им. Ярослава Мудрого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Генеральный директор ООО </a:t>
            </a:r>
            <a:r>
              <a:rPr lang="ru-RU" alt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Великоновгородский</a:t>
            </a: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исторический развлекательный центр Садко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Президент Ассоциации сохранения, создания и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распространения культурных ценностей "Садко"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Специалист культурного, событийного, туристического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менеджмента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Аспирант направления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5.2.3 Региональная и отраслевая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экономика</a:t>
            </a:r>
            <a:endParaRPr lang="ru-RU" alt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495CC4-616E-7CB4-BDBB-ACB0A5716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2" r="17644" b="18287"/>
          <a:stretch/>
        </p:blipFill>
        <p:spPr>
          <a:xfrm>
            <a:off x="867370" y="1108074"/>
            <a:ext cx="4379913" cy="43378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C32EB4-0BE0-4554-BC99-F2CC315A9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DD655F-41B5-415C-995F-2E01B1087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24D721B-3B0F-7AD8-3642-1D46D36E5968}"/>
              </a:ext>
            </a:extLst>
          </p:cNvPr>
          <p:cNvSpPr/>
          <p:nvPr/>
        </p:nvSpPr>
        <p:spPr>
          <a:xfrm>
            <a:off x="825500" y="1786038"/>
            <a:ext cx="4379913" cy="38179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>
                <a:solidFill>
                  <a:srgbClr val="535353"/>
                </a:solidFill>
                <a:latin typeface="Open Sans" pitchFamily="2" charset="0"/>
                <a:cs typeface="Open Sans" pitchFamily="2" charset="0"/>
              </a:rPr>
              <a:t>Место для фотографии или изображения. Можете вставить на это место, удалив данную фигуру нажатием правой кнопки. 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535353"/>
                </a:solidFill>
                <a:latin typeface="Open Sans" pitchFamily="2" charset="0"/>
                <a:cs typeface="Open Sans" pitchFamily="2" charset="0"/>
              </a:rPr>
              <a:t>Если есть трудности — оргкомитет всегда на связи!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FE3C3-C2F6-FE52-C16E-CD9004E4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1" y="785814"/>
            <a:ext cx="9715037" cy="544222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Специфика управления и функционирования коммерческих организаций в сфере культуры и туризма</a:t>
            </a:r>
            <a:endParaRPr lang="ru-RU" altLang="ru-RU" sz="20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32BE41E-B057-3A2E-23FD-0B2FA4E6EBB6}"/>
              </a:ext>
            </a:extLst>
          </p:cNvPr>
          <p:cNvSpPr txBox="1">
            <a:spLocks/>
          </p:cNvSpPr>
          <p:nvPr/>
        </p:nvSpPr>
        <p:spPr>
          <a:xfrm>
            <a:off x="5295438" y="1786038"/>
            <a:ext cx="5245100" cy="381793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ru-RU" altLang="ru-RU" sz="2000" b="1" dirty="0">
                <a:latin typeface="Open Sans" pitchFamily="2" charset="0"/>
                <a:cs typeface="Open Sans" pitchFamily="2" charset="0"/>
              </a:rPr>
              <a:t>Цель: </a:t>
            </a:r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cs typeface="Open Sans" pitchFamily="2" charset="0"/>
              </a:rPr>
              <a:t>Разобрать специфику работу коммерческой организации на стыке смежных сфер – культуры и туризма, на примере ООО ВИРЦ Садко</a:t>
            </a: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cs typeface="Open Sans" pitchFamily="2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000" dirty="0">
              <a:latin typeface="Open Sans" pitchFamily="2" charset="0"/>
              <a:cs typeface="Open Sans" pitchFamily="2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000" b="1" dirty="0">
                <a:latin typeface="Open Sans" pitchFamily="2" charset="0"/>
                <a:cs typeface="Open Sans" pitchFamily="2" charset="0"/>
              </a:rPr>
              <a:t>План: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cs typeface="Open Sans" pitchFamily="2" charset="0"/>
              </a:rPr>
              <a:t>Коммерческая организация и ООО ВИРЦ Садко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cs typeface="Open Sans" pitchFamily="2" charset="0"/>
              </a:rPr>
              <a:t>Восемь ключевых аспектов </a:t>
            </a:r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управления и функционирования </a:t>
            </a:r>
            <a:r>
              <a:rPr lang="ru-RU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коммерческих организаций в сфере культуры и туризма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cs typeface="Open Sans" pitchFamily="2" charset="0"/>
              </a:rPr>
              <a:t>Особенности проекта «Уличный театр Садко»</a:t>
            </a:r>
            <a:endParaRPr lang="ru-RU" altLang="ru-RU" sz="2000" dirty="0">
              <a:latin typeface="Open Sans" pitchFamily="2" charset="0"/>
              <a:cs typeface="Open Sans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539E72-E11C-6505-DF9A-DE39506AA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1"/>
          <a:stretch/>
        </p:blipFill>
        <p:spPr>
          <a:xfrm>
            <a:off x="825500" y="1776527"/>
            <a:ext cx="4379914" cy="38179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2A20DE-A604-4C83-BBCF-CFF87DDE6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DD655F-41B5-415C-995F-2E01B1087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FE3C3-C2F6-FE52-C16E-CD9004E4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114" y="795773"/>
            <a:ext cx="9149772" cy="544222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Специфика управления и функционирования коммерческих организаций в сфере культуры и туризма</a:t>
            </a:r>
            <a:endParaRPr lang="ru-RU" altLang="ru-RU" sz="20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32BE41E-B057-3A2E-23FD-0B2FA4E6EBB6}"/>
              </a:ext>
            </a:extLst>
          </p:cNvPr>
          <p:cNvSpPr txBox="1">
            <a:spLocks/>
          </p:cNvSpPr>
          <p:nvPr/>
        </p:nvSpPr>
        <p:spPr>
          <a:xfrm>
            <a:off x="3391593" y="1786038"/>
            <a:ext cx="7793643" cy="4286148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cs typeface="Open Sans" pitchFamily="2" charset="0"/>
              </a:rPr>
              <a:t>Коммерческая организация и ООО ВИРЦ Садко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b="1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cs typeface="Open Sans" pitchFamily="2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Коммерческая организация - это </a:t>
            </a:r>
            <a:r>
              <a:rPr lang="ru-RU" sz="1800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предприятие (</a:t>
            </a:r>
            <a:r>
              <a:rPr lang="ru-RU" sz="1800" kern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ю.л</a:t>
            </a:r>
            <a:r>
              <a:rPr lang="ru-RU" sz="1800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.), целью которого является </a:t>
            </a:r>
            <a:r>
              <a:rPr lang="ru-RU" sz="18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получение прибыли</a:t>
            </a:r>
            <a:r>
              <a:rPr lang="ru-RU" sz="1800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могут быть различных форм собственности и заниматься различными видами деятельности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Коммерческие организации в культуре и туризме - это предприятия, которые занимаются предоставлением услуг в этих областях. Они могут включать в себя музеи, театры, кинотеатры, туристические агентства, гостиницы, рестораны и другие объекты.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Великоновгородский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исторический развлекательный центр «Садко» – управляющая организация проекта «Уличный театр «Садко», включающий в себя площадку, как инфраструктуру, режиссерско-постановочную группу, актерскую труппу, административный и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внесценический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персонал, т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очку общественного питания, подпроекты и сопутствующую инфраструктуры,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маргетинг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медиа группу, туристического оператора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000" dirty="0">
              <a:latin typeface="Open Sans" pitchFamily="2" charset="0"/>
              <a:cs typeface="Open Sans" pitchFamily="2" charset="0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941E4788-E839-66E3-6300-978D7BD30D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479288"/>
              </p:ext>
            </p:extLst>
          </p:nvPr>
        </p:nvGraphicFramePr>
        <p:xfrm>
          <a:off x="828129" y="1786038"/>
          <a:ext cx="2563464" cy="1811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6415686" imgH="4533529" progId="AcroExch.Document.11">
                  <p:embed/>
                </p:oleObj>
              </mc:Choice>
              <mc:Fallback>
                <p:oleObj name="Acrobat Document" r:id="rId3" imgW="6415686" imgH="453352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8129" y="1786038"/>
                        <a:ext cx="2563464" cy="1811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BCE344-BB14-4ADA-8C61-133D8075FB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DD655F-41B5-415C-995F-2E01B1087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58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FE3C3-C2F6-FE52-C16E-CD9004E4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1" y="785814"/>
            <a:ext cx="9715037" cy="544222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Специфика управления и функционирования коммерческих организаций в сфере культуры и туризма</a:t>
            </a:r>
            <a:endParaRPr lang="ru-RU" altLang="ru-RU" sz="20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32BE41E-B057-3A2E-23FD-0B2FA4E6EBB6}"/>
              </a:ext>
            </a:extLst>
          </p:cNvPr>
          <p:cNvSpPr txBox="1">
            <a:spLocks/>
          </p:cNvSpPr>
          <p:nvPr/>
        </p:nvSpPr>
        <p:spPr>
          <a:xfrm>
            <a:off x="825501" y="1504603"/>
            <a:ext cx="7545415" cy="4788131"/>
          </a:xfrm>
          <a:prstGeom prst="rect">
            <a:avLst/>
          </a:prstGeom>
          <a:noFill/>
        </p:spPr>
        <p:txBody>
          <a:bodyPr>
            <a:normAutofit fontScale="70000" lnSpcReduction="200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cs typeface="Open Sans" pitchFamily="2" charset="0"/>
              </a:rPr>
              <a:t>Восемь ключевых аспектов </a:t>
            </a:r>
            <a:r>
              <a:rPr lang="ru-RU" alt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управления и функционирования </a:t>
            </a:r>
            <a:r>
              <a:rPr lang="ru-RU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коммерческих организаций в сфере культуры и туризма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b="1" kern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342900">
              <a:spcAft>
                <a:spcPts val="0"/>
              </a:spcAft>
              <a:buAutoNum type="arabicPeriod"/>
            </a:pPr>
            <a:r>
              <a:rPr lang="ru-RU" sz="19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Уникальность и разнообразие предлагаемых продуктов. </a:t>
            </a: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Коммерческие организации в сфере культуры и туризма предлагают уникальные продукты:</a:t>
            </a: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театральные постановки</a:t>
            </a: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фестивали</a:t>
            </a: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концерты</a:t>
            </a: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спортивные мероприятия</a:t>
            </a:r>
            <a:endParaRPr lang="ru-RU" sz="19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опутствующие событийные мероприятия (ярмарки, мастер классы, зоны отдыха)</a:t>
            </a: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частные и корпоративные проекты</a:t>
            </a:r>
            <a:endParaRPr lang="ru-RU" sz="19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кскурсии</a:t>
            </a: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туры и т.д.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ru-RU" sz="19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Это требует способности адаптировать свои стратегии и тактики к каждому продукту, учитывая его особенности и требования рынка.</a:t>
            </a: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Каждый из этих продуктов имеет свою уникальную специфику и требует особого подхода к управлению и продвижению. Например, менеджмент музыкального фестиваля должен учитывать множество факторов, таких как выбор артистов, реклама, продажа билетов и организация площадки. </a:t>
            </a:r>
          </a:p>
          <a:p>
            <a:pPr>
              <a:spcAft>
                <a:spcPts val="0"/>
              </a:spcAft>
            </a:pPr>
            <a:endParaRPr lang="ru-RU" sz="19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Шоу Фолк-рок-мюзикл Садко, </a:t>
            </a:r>
            <a:r>
              <a:rPr lang="ru-RU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Иммерсивный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детский спектакль «Приключение </a:t>
            </a:r>
            <a:r>
              <a:rPr lang="ru-RU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Онфима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стране сказок», Фестиваль уличных театров «Без кулис», фестиваль музыки и слова «Вечерок», музыкальные концерты (Ария, Руки вверх), турнир ИСБ «Битва за Новгород», марафоны, проект Ремесленная слобода, детская площадка Ладья, корпоративы и дни рождения</a:t>
            </a: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Аффилированный туристический оператор «Браво тревел»</a:t>
            </a:r>
            <a:endParaRPr lang="ru-RU" altLang="ru-RU" sz="19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cs typeface="Open Sans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8198EE-ABE6-41F6-E960-2F652EEE5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95" y="1637606"/>
            <a:ext cx="3131059" cy="20865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99528F-B487-9993-C5B8-78F5F76AD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95" y="3815448"/>
            <a:ext cx="3131059" cy="20865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EAFAE5-78EC-4815-B689-E88D9230C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DD655F-41B5-415C-995F-2E01B1087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47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FE3C3-C2F6-FE52-C16E-CD9004E4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1" y="785814"/>
            <a:ext cx="9715037" cy="544222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Специфика управления и функционирования коммерческих организаций в сфере культуры и туризма</a:t>
            </a:r>
            <a:endParaRPr lang="ru-RU" altLang="ru-RU" sz="20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32BE41E-B057-3A2E-23FD-0B2FA4E6EBB6}"/>
              </a:ext>
            </a:extLst>
          </p:cNvPr>
          <p:cNvSpPr txBox="1">
            <a:spLocks/>
          </p:cNvSpPr>
          <p:nvPr/>
        </p:nvSpPr>
        <p:spPr>
          <a:xfrm>
            <a:off x="825502" y="1520031"/>
            <a:ext cx="6323444" cy="4714514"/>
          </a:xfrm>
          <a:prstGeom prst="rect">
            <a:avLst/>
          </a:prstGeom>
          <a:noFill/>
        </p:spPr>
        <p:txBody>
          <a:bodyPr>
            <a:normAutofit fontScale="70000" lnSpcReduction="200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800"/>
              </a:spcAft>
            </a:pPr>
            <a:r>
              <a:rPr lang="ru-RU" sz="1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Взаимодействие с творческими коллективами и кадровый вопрос</a:t>
            </a:r>
            <a:endParaRPr lang="ru-RU" sz="1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800"/>
              </a:spcAft>
            </a:pP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сфере культуры и туризма часто приходится работать с творческими людьми: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артисты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художники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режиссеры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музыканты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внесценический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персонал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дминистративный персонал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пециалисты узкого профиля (в т.ч. сферы туризма)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сопутствующие специалисты (водители, настройщики аппаратуры, хозяйственный персонал)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Необходимо учитывать их индивидуальность, творческий процесс и потребности, чтобы обеспечить успешное взаимодействие и достижение общих целей, усиленная система мотивации, ротации репертуара, осознание сопричастности к проекту, повышение квалификации или способствование получению основной профессии</a:t>
            </a:r>
          </a:p>
          <a:p>
            <a:pPr>
              <a:spcAft>
                <a:spcPts val="80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Особое взаимодействие с системой подготовки кадров ВУЗы и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СУЗы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творческие школы и танцевальные студии.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altLang="ru-RU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000" dirty="0">
              <a:latin typeface="Open Sans" pitchFamily="2" charset="0"/>
              <a:cs typeface="Open Sans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E90BCF-1453-BC5F-ACC8-3AEF01632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76" y="1520031"/>
            <a:ext cx="3156065" cy="23670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EF47BA-D7AE-B15E-5178-F64FC4C73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76" y="4115998"/>
            <a:ext cx="3179062" cy="21185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B70ABB-E694-4919-A0FE-164F81E4F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DD655F-41B5-415C-995F-2E01B1087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09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FE3C3-C2F6-FE52-C16E-CD9004E4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1" y="785814"/>
            <a:ext cx="9715037" cy="544222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Специфика управления и функционирования коммерческих организаций в сфере культуры и туризма</a:t>
            </a:r>
            <a:endParaRPr lang="ru-RU" altLang="ru-RU" sz="20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32BE41E-B057-3A2E-23FD-0B2FA4E6EBB6}"/>
              </a:ext>
            </a:extLst>
          </p:cNvPr>
          <p:cNvSpPr txBox="1">
            <a:spLocks/>
          </p:cNvSpPr>
          <p:nvPr/>
        </p:nvSpPr>
        <p:spPr>
          <a:xfrm>
            <a:off x="825501" y="1520031"/>
            <a:ext cx="9715037" cy="4681264"/>
          </a:xfrm>
          <a:prstGeom prst="rect">
            <a:avLst/>
          </a:prstGeom>
          <a:noFill/>
        </p:spPr>
        <p:txBody>
          <a:bodyPr>
            <a:normAutofit fontScale="92500" lnSpcReduction="200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800"/>
              </a:spcAft>
            </a:pPr>
            <a:r>
              <a:rPr lang="ru-RU" sz="1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Маркетинг и продвижение</a:t>
            </a:r>
          </a:p>
          <a:p>
            <a:pPr>
              <a:spcAft>
                <a:spcPts val="8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привлечения клиентов и увеличения продаж коммерческие организации должны активно заниматься маркетингом и продвижением своих продуктов. В этом контексте менеджерам необходимо разрабатывать эффективные стратегии продвижения, учитывая особенности целевой аудитории и современные тенденции рынка.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Офлайн</a:t>
            </a:r>
          </a:p>
          <a:p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Наличие событийного тура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КСР, кафе и рестораны, транспортные компании, экскурсионное обслуживание (гиды и проект «Слушай Новгород», ТИЦ «Красная Изба» и Тур Офис «Русь Новгородская», магазины сувениров, НГОМЗ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Онлайн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Продажа через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QR 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Собственный сайт с билетным агрегатором, системой бронирования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Яндекс Афиша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Контекстная реклама (ВК, Яндекс)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Тематические комьюнити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Социальные сети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СМИ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Управление информационной политики администрации, ТВ,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нтернет ресурсы, независимые СМИ, каналы, блогеры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000" dirty="0">
              <a:latin typeface="Open Sans" pitchFamily="2" charset="0"/>
              <a:cs typeface="Open Sans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B3B5FA-B262-477D-A8F4-0E83C9AD0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DD655F-41B5-415C-995F-2E01B1087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53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FE3C3-C2F6-FE52-C16E-CD9004E4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1" y="785814"/>
            <a:ext cx="9715037" cy="544222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Специфика управления и функционирования коммерческих организаций в сфере культуры и туризма</a:t>
            </a:r>
            <a:endParaRPr lang="ru-RU" altLang="ru-RU" sz="20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32BE41E-B057-3A2E-23FD-0B2FA4E6EBB6}"/>
              </a:ext>
            </a:extLst>
          </p:cNvPr>
          <p:cNvSpPr txBox="1">
            <a:spLocks/>
          </p:cNvSpPr>
          <p:nvPr/>
        </p:nvSpPr>
        <p:spPr>
          <a:xfrm>
            <a:off x="825501" y="1786038"/>
            <a:ext cx="4985095" cy="381793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800"/>
              </a:spcAft>
            </a:pPr>
            <a:r>
              <a:rPr lang="ru-RU" sz="1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Управление финансами и экономикой</a:t>
            </a:r>
          </a:p>
          <a:p>
            <a:pPr>
              <a:spcAft>
                <a:spcPts val="8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и любая другая коммерческая организация, компании в сфере культуры и туризма должны уметь эффективно управлять своими ресурсами и контролировать финансовые показатели. Это включает в себя бюджетирование, анализ затрат и доходов, контроль над расходами, а также управление рисками и инвестициями.</a:t>
            </a:r>
          </a:p>
          <a:p>
            <a:pPr>
              <a:spcAft>
                <a:spcPts val="800"/>
              </a:spcAft>
            </a:pPr>
            <a:r>
              <a:rPr lang="ru-RU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000" dirty="0">
              <a:latin typeface="Open Sans" pitchFamily="2" charset="0"/>
              <a:cs typeface="Open Sans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10E96D-D443-53B0-B8D2-9B6F51F34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1" t="4246" r="1272" b="11176"/>
          <a:stretch/>
        </p:blipFill>
        <p:spPr>
          <a:xfrm>
            <a:off x="6096000" y="1453529"/>
            <a:ext cx="4444538" cy="20846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6D1B54-D501-48C6-1282-EB1A78BB76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6" b="9161"/>
          <a:stretch/>
        </p:blipFill>
        <p:spPr>
          <a:xfrm>
            <a:off x="6096000" y="3642100"/>
            <a:ext cx="4444538" cy="25132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A321F3-83C1-4E9E-8038-DFF8FFA80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363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DD655F-41B5-415C-995F-2E01B1087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55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FE3C3-C2F6-FE52-C16E-CD9004E4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1" y="785814"/>
            <a:ext cx="9715037" cy="544222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kern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Специфика управления и функционирования коммерческих организаций в сфере культуры и туризма</a:t>
            </a:r>
            <a:endParaRPr lang="ru-RU" altLang="ru-RU" sz="20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32BE41E-B057-3A2E-23FD-0B2FA4E6EBB6}"/>
              </a:ext>
            </a:extLst>
          </p:cNvPr>
          <p:cNvSpPr txBox="1">
            <a:spLocks/>
          </p:cNvSpPr>
          <p:nvPr/>
        </p:nvSpPr>
        <p:spPr>
          <a:xfrm>
            <a:off x="825500" y="1786038"/>
            <a:ext cx="6506325" cy="3817938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800"/>
              </a:spcAft>
            </a:pPr>
            <a:r>
              <a:rPr lang="ru-RU" sz="1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Развитие и расширение деятельности</a:t>
            </a:r>
          </a:p>
          <a:p>
            <a:pPr>
              <a:spcAft>
                <a:spcPts val="800"/>
              </a:spcAft>
            </a:pP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обеспечения долгосрочной конкурентоспособности и роста организация должна постоянно искать новые возможности для расширения своей деятельности, будь то открытие новых филиалов, разработка новых продуктов или сотрудничество с другими компаниями.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19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Новые Фестивали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Локации – детская площадка Ладья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Услуги – питание, сувениры, бесконтактная работа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Принципиально иной формат представлений – 18+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комфортной городской среды – малые архитектурные формы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6B1B6C-66FB-3EB0-FEFC-36722054D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63" y="1428744"/>
            <a:ext cx="3031375" cy="22735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AB3E4F-9E12-E23A-BFCE-5B3FD4A5A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67" y="3800983"/>
            <a:ext cx="3028071" cy="20179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FD7E3E-E37F-40EB-8B02-77365E539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DD655F-41B5-415C-995F-2E01B1087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648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0A8C0F74-546C-4EC8-B631-76E272237E29}" vid="{4CC65A9F-8272-43AC-83FC-0035B472E8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гуманитарный форум 2023 «Экономика. Образование. Общество»</Template>
  <TotalTime>272</TotalTime>
  <Words>1226</Words>
  <Application>Microsoft Office PowerPoint</Application>
  <PresentationFormat>Широкоэкранный</PresentationFormat>
  <Paragraphs>125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Open Sans ExtraBold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Специфика управления и функционирования коммерческих организаций в сфере культуры и туризма</vt:lpstr>
      <vt:lpstr>Специфика управления и функционирования коммерческих организаций в сфере культуры и туризма</vt:lpstr>
      <vt:lpstr>Специфика управления и функционирования коммерческих организаций в сфере культуры и туризма</vt:lpstr>
      <vt:lpstr>Специфика управления и функционирования коммерческих организаций в сфере культуры и туризма</vt:lpstr>
      <vt:lpstr>Специфика управления и функционирования коммерческих организаций в сфере культуры и туризма</vt:lpstr>
      <vt:lpstr>Специфика управления и функционирования коммерческих организаций в сфере культуры и туризма</vt:lpstr>
      <vt:lpstr>Специфика управления и функционирования коммерческих организаций в сфере культуры и туризма</vt:lpstr>
      <vt:lpstr>Специфика управления и функционирования коммерческих организаций в сфере культуры и туризма</vt:lpstr>
      <vt:lpstr>Специфика управления и функционирования коммерческих организаций в сфере культуры и туризма</vt:lpstr>
      <vt:lpstr>Специфика управления и функционирования коммерческих организаций в сфере культуры и туризма</vt:lpstr>
      <vt:lpstr>Специфика управления и функционирования коммерческих организаций в сфере культуры и туризма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</dc:creator>
  <cp:lastModifiedBy>Алиса</cp:lastModifiedBy>
  <cp:revision>16</cp:revision>
  <dcterms:created xsi:type="dcterms:W3CDTF">2023-10-15T09:28:33Z</dcterms:created>
  <dcterms:modified xsi:type="dcterms:W3CDTF">2023-10-27T09:01:49Z</dcterms:modified>
</cp:coreProperties>
</file>