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1" r:id="rId8"/>
    <p:sldId id="265" r:id="rId9"/>
    <p:sldId id="260" r:id="rId10"/>
    <p:sldId id="262" r:id="rId1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C2DF"/>
    <a:srgbClr val="F36564"/>
    <a:srgbClr val="7C3997"/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5566F7-5121-4953-B3F6-E39B07EE5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CC9A4-E0D9-4B68-9E42-0D250ACFE2AB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289BC3-9391-F045-CFA6-C5037FBBE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5EDD43-D65C-8CBA-20B1-8EC60732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CDE52-F047-4798-B459-1C7563D97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7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C814E0-0778-7029-1A43-9436B7DB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81241-41DB-42A4-BB74-1E7468D7D7F9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36536F-1103-55E4-00D0-4BC7D7127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0845A0-0591-A41B-C73B-7391A558D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CC9C-6DD2-41C5-9A53-EC3DAE66A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23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8FBF14-66E6-1D7F-76D7-6E2DD672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C8BA-B56C-4811-B6BE-7A76BA3382D8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97D93B-9ADE-C626-3F86-A6A5A14E0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EAA45-F457-4E5B-5055-BA47536D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9A849-3293-4F52-B3CB-5590B3151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96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94CA5-D54F-CFDF-C1B8-12B09EF9A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06059-B572-4AAE-905C-25073DB2CC58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D2D37D-CDE9-C7BF-3F5D-F0388D57E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64DD97-EEBB-0F21-0831-E029F1F38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9C72E-3C7C-4B73-969C-F99767E96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6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1DC59C-9D83-2A01-C817-AF8C7156A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C9B6E-2CDE-4F90-8C91-E890C396A7A4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DA99FA-53A0-62D7-13AF-15F5058D1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17F1A6-7247-E192-B71E-394F72E4A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D1005-3B2A-470C-8B35-CCAF287C9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38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61FF48F-2A61-8008-7C2A-F7F35F852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7977A-6039-4A41-B0BF-1C1F9B827EF1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1D3C27E-AF33-D009-D880-94DD46BC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3577F8B-9E79-7196-2969-EC721973C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73FB6-2153-46DE-8E5E-DB156878D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3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8A103674-2B73-E340-55E9-8F40AA1E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34131-25FE-4D8D-BC25-4335DA865348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1CDF6E1A-A70A-6703-C87D-9356E02E1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8D53930-D473-AB76-FE49-89A6F793C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962D5-92B2-4956-A821-3DB1C2A24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27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E9A21CDA-9154-C9E9-64D3-4DEB166E2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CFC93-5D34-4361-A7AC-E8B1DE439550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A8B06DC3-AC48-6FB9-E5A4-E07919FE8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69697F3A-2994-02D4-3465-E1EE40DB4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C382F-9F13-410A-A99C-A480B8ECF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64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49406080-D177-273B-FAA0-520260844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B2775-4FDD-46C9-8593-BB43FE8CC376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7C9B5CE9-8CE3-6580-9DC5-2BB6487E3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C7783AF1-D6CC-CEEE-BA67-8516D24B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8DEF7-FE57-4C85-B0EA-AC5E3C59A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57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1C8C4A6-0687-C2FE-5757-B5E57C62A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754AC-3535-4814-AC2A-EFC7E99B5C05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07D1297-171A-867B-0AAE-4661493D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73550B3-57F9-E483-2C12-24CEA90EB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CEC3E-21AD-44BF-BBC4-4EF1CBD1B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50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554ACFE-71CB-FBEA-A6E8-3EB0B8F49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1CD3-D179-4CDC-919B-989DAF6384C7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FB0F4A7-17A6-C9A7-CF24-CF158E7E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5EC5088-B031-B6F5-FA9F-66994A4F8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14DA6-12F3-424A-B001-7292F340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70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A406941A-C287-DAF3-4313-3F6043728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FBC2EFE0-0FCC-CDA3-3BC2-5FDCFC6FD5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6CE086-C003-059A-5662-CC93D4CC2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CD6DD2-82C8-4421-9E32-96B06C1F631E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C0BBD7-733F-9AC5-2F1E-BCADD6BF9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EC8C95-3162-5588-3E27-7F3F3A69E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8AF3A0-A99F-4B3D-A591-7FECE7BAC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>
            <a:extLst>
              <a:ext uri="{FF2B5EF4-FFF2-40B4-BE49-F238E27FC236}">
                <a16:creationId xmlns:a16="http://schemas.microsoft.com/office/drawing/2014/main" id="{800903FD-2B50-0622-A469-51CADEA89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Прямоугольник 19">
            <a:extLst>
              <a:ext uri="{FF2B5EF4-FFF2-40B4-BE49-F238E27FC236}">
                <a16:creationId xmlns:a16="http://schemas.microsoft.com/office/drawing/2014/main" id="{1A8A66B0-ECDE-D90B-0996-FDD658EFC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3429000"/>
            <a:ext cx="609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535353"/>
                </a:solidFill>
                <a:latin typeface="Open Sans ExtraBold" panose="020B0906030804020204" pitchFamily="34" charset="0"/>
                <a:cs typeface="Open Sans ExtraBold" panose="020B0906030804020204" pitchFamily="34" charset="0"/>
              </a:rPr>
              <a:t>Тема доклада: «Импортозамещение на стратегических объектах»  </a:t>
            </a:r>
          </a:p>
        </p:txBody>
      </p:sp>
      <p:sp>
        <p:nvSpPr>
          <p:cNvPr id="2052" name="Прямоугольник 20">
            <a:extLst>
              <a:ext uri="{FF2B5EF4-FFF2-40B4-BE49-F238E27FC236}">
                <a16:creationId xmlns:a16="http://schemas.microsoft.com/office/drawing/2014/main" id="{1976D9FF-FAA6-66CD-2102-90E0C4AAD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4525963"/>
            <a:ext cx="5934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535353"/>
                </a:solidFill>
                <a:latin typeface="Open Sans ExtraBold" panose="020B0906030804020204" pitchFamily="34" charset="0"/>
                <a:cs typeface="Open Sans ExtraBold" panose="020B0906030804020204" pitchFamily="34" charset="0"/>
              </a:rPr>
              <a:t>Докладчик: Салибгареева Валерия Романовна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>
            <a:extLst>
              <a:ext uri="{FF2B5EF4-FFF2-40B4-BE49-F238E27FC236}">
                <a16:creationId xmlns:a16="http://schemas.microsoft.com/office/drawing/2014/main" id="{471FC240-AB06-F9BB-15F9-5ED73DE33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DDC148-9CAC-F000-D7CB-96317884D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249" y="2404628"/>
            <a:ext cx="3024739" cy="3731075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4E3BFCF-0BD4-C533-E80A-44163361384E}"/>
              </a:ext>
            </a:extLst>
          </p:cNvPr>
          <p:cNvSpPr txBox="1">
            <a:spLocks/>
          </p:cNvSpPr>
          <p:nvPr/>
        </p:nvSpPr>
        <p:spPr>
          <a:xfrm>
            <a:off x="894511" y="618780"/>
            <a:ext cx="9852025" cy="733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b="1" dirty="0">
                <a:latin typeface="Open Sans" pitchFamily="2" charset="0"/>
                <a:cs typeface="Open Sans" pitchFamily="2" charset="0"/>
              </a:rPr>
              <a:t>ИМПОРТОЗАМЕЩЕНИЕ НА СТРАТЕГИЧЕСКИХ ОБЪЕКТАХ»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C80649A-CD89-EF0A-F856-964EA227DE78}"/>
              </a:ext>
            </a:extLst>
          </p:cNvPr>
          <p:cNvSpPr/>
          <p:nvPr/>
        </p:nvSpPr>
        <p:spPr>
          <a:xfrm>
            <a:off x="6625088" y="1352205"/>
            <a:ext cx="2820838" cy="3674853"/>
          </a:xfrm>
          <a:prstGeom prst="rect">
            <a:avLst/>
          </a:prstGeom>
          <a:noFill/>
          <a:ln w="57150">
            <a:solidFill>
              <a:srgbClr val="F365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EC74AA-E34D-53B3-680B-71C75E746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277" y="1610428"/>
            <a:ext cx="3285956" cy="40980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115DC7-73AA-8639-E4F5-59E724E14BFC}"/>
              </a:ext>
            </a:extLst>
          </p:cNvPr>
          <p:cNvSpPr txBox="1"/>
          <p:nvPr/>
        </p:nvSpPr>
        <p:spPr>
          <a:xfrm>
            <a:off x="958242" y="2721898"/>
            <a:ext cx="50119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chemeClr val="accent1">
                    <a:lumMod val="50000"/>
                  </a:schemeClr>
                </a:solidFill>
              </a:rPr>
              <a:t>Заключение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690E500-9196-36F3-574A-78BCEAB28566}"/>
              </a:ext>
            </a:extLst>
          </p:cNvPr>
          <p:cNvCxnSpPr/>
          <p:nvPr/>
        </p:nvCxnSpPr>
        <p:spPr>
          <a:xfrm>
            <a:off x="894511" y="2734574"/>
            <a:ext cx="4807435" cy="0"/>
          </a:xfrm>
          <a:prstGeom prst="line">
            <a:avLst/>
          </a:prstGeom>
          <a:ln w="57150">
            <a:solidFill>
              <a:srgbClr val="F3656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E1192E-F2E9-FEB6-1975-A81126960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540" y="3882574"/>
            <a:ext cx="4840644" cy="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54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>
            <a:extLst>
              <a:ext uri="{FF2B5EF4-FFF2-40B4-BE49-F238E27FC236}">
                <a16:creationId xmlns:a16="http://schemas.microsoft.com/office/drawing/2014/main" id="{1A21BC45-191D-6CD5-0FD7-6C5F93BAB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FB19C1-4D7B-F5F0-1328-546EE7E17615}"/>
              </a:ext>
            </a:extLst>
          </p:cNvPr>
          <p:cNvSpPr/>
          <p:nvPr/>
        </p:nvSpPr>
        <p:spPr>
          <a:xfrm>
            <a:off x="825500" y="785813"/>
            <a:ext cx="4379913" cy="5286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>
                <a:solidFill>
                  <a:srgbClr val="535353"/>
                </a:solidFill>
                <a:latin typeface="Open Sans" pitchFamily="2" charset="0"/>
                <a:cs typeface="Open Sans" pitchFamily="2" charset="0"/>
              </a:rPr>
              <a:t>Место для фотографии </a:t>
            </a:r>
          </a:p>
          <a:p>
            <a:pPr algn="ctr" eaLnBrk="1" hangingPunct="1">
              <a:defRPr/>
            </a:pPr>
            <a:r>
              <a:rPr lang="ru-RU" altLang="ru-RU">
                <a:solidFill>
                  <a:srgbClr val="535353"/>
                </a:solidFill>
                <a:latin typeface="Open Sans" pitchFamily="2" charset="0"/>
                <a:cs typeface="Open Sans" pitchFamily="2" charset="0"/>
              </a:rPr>
              <a:t>докладчика</a:t>
            </a:r>
          </a:p>
        </p:txBody>
      </p:sp>
      <p:sp>
        <p:nvSpPr>
          <p:cNvPr id="3076" name="TextBox 6">
            <a:extLst>
              <a:ext uri="{FF2B5EF4-FFF2-40B4-BE49-F238E27FC236}">
                <a16:creationId xmlns:a16="http://schemas.microsoft.com/office/drawing/2014/main" id="{CA3F7059-3485-8D7A-73AD-192C6D04A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620" y="597455"/>
            <a:ext cx="6314779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400" b="1" dirty="0"/>
              <a:t>Салибгареева Валерия Романовна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  <a:buClr>
                <a:srgbClr val="F36564"/>
              </a:buClr>
              <a:buSzPct val="108000"/>
              <a:buFont typeface="Wingdings" panose="05000000000000000000" pitchFamily="2" charset="2"/>
              <a:buChar char="q"/>
            </a:pPr>
            <a:r>
              <a:rPr lang="ru-RU" altLang="ru-RU" sz="1800" dirty="0"/>
              <a:t>Обучаюсь в 11 классе Сургутского естественно-научного лицея на социально-экономическом направлении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  <a:buClr>
                <a:srgbClr val="F36564"/>
              </a:buClr>
              <a:buSzPct val="108000"/>
              <a:buFont typeface="Wingdings" panose="05000000000000000000" pitchFamily="2" charset="2"/>
              <a:buChar char="q"/>
            </a:pPr>
            <a:endParaRPr lang="ru-RU" altLang="ru-RU" sz="1800" dirty="0"/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  <a:buClr>
                <a:srgbClr val="F36564"/>
              </a:buClr>
              <a:buSzPct val="108000"/>
              <a:buFont typeface="Wingdings" panose="05000000000000000000" pitchFamily="2" charset="2"/>
              <a:buChar char="q"/>
            </a:pPr>
            <a:r>
              <a:rPr lang="ru-RU" altLang="ru-RU" sz="1800" dirty="0"/>
              <a:t>Дальнейшую профессиональную деятельность планирую связать с экономикой и предпринимательским делом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  <a:buClr>
                <a:srgbClr val="F36564"/>
              </a:buClr>
              <a:buSzPct val="108000"/>
              <a:buFont typeface="Wingdings" panose="05000000000000000000" pitchFamily="2" charset="2"/>
              <a:buChar char="q"/>
            </a:pPr>
            <a:endParaRPr lang="ru-RU" altLang="ru-RU" sz="1800" dirty="0"/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  <a:buClr>
                <a:srgbClr val="F36564"/>
              </a:buClr>
              <a:buSzPct val="108000"/>
              <a:buFont typeface="Wingdings" panose="05000000000000000000" pitchFamily="2" charset="2"/>
              <a:buChar char="q"/>
            </a:pPr>
            <a:r>
              <a:rPr lang="ru-RU" altLang="ru-RU" sz="1800" dirty="0"/>
              <a:t>В свободное время занимаюсь изучением иностранных языков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  <a:buClr>
                <a:srgbClr val="F36564"/>
              </a:buClr>
              <a:buSzPct val="108000"/>
              <a:buFont typeface="Wingdings" panose="05000000000000000000" pitchFamily="2" charset="2"/>
              <a:buChar char="q"/>
            </a:pPr>
            <a:endParaRPr lang="ru-RU" altLang="ru-RU" sz="1800" dirty="0"/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  <a:buClr>
                <a:srgbClr val="F36564"/>
              </a:buClr>
              <a:buSzPct val="108000"/>
              <a:buFont typeface="Wingdings" panose="05000000000000000000" pitchFamily="2" charset="2"/>
              <a:buChar char="q"/>
            </a:pPr>
            <a:endParaRPr lang="ru-RU" altLang="ru-RU" sz="1800" dirty="0"/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  <a:buClr>
                <a:srgbClr val="F36564"/>
              </a:buClr>
              <a:buSzPct val="108000"/>
              <a:buFont typeface="Wingdings" panose="05000000000000000000" pitchFamily="2" charset="2"/>
              <a:buChar char="q"/>
            </a:pPr>
            <a:endParaRPr lang="ru-RU" altLang="ru-RU" sz="1800" dirty="0"/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  <a:buClr>
                <a:srgbClr val="F36564"/>
              </a:buClr>
              <a:buSzPct val="108000"/>
              <a:buFont typeface="Wingdings" panose="05000000000000000000" pitchFamily="2" charset="2"/>
              <a:buChar char="q"/>
            </a:pPr>
            <a:endParaRPr lang="ru-RU" altLang="ru-RU" sz="1400" dirty="0"/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  <a:buClr>
                <a:srgbClr val="F36564"/>
              </a:buClr>
              <a:buSzPct val="108000"/>
              <a:buFont typeface="Wingdings" panose="05000000000000000000" pitchFamily="2" charset="2"/>
              <a:buChar char="q"/>
            </a:pPr>
            <a:endParaRPr lang="ru-RU" altLang="ru-RU" sz="1800" dirty="0"/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  <a:buClr>
                <a:srgbClr val="F36564"/>
              </a:buClr>
              <a:buSzPct val="108000"/>
              <a:buFont typeface="Wingdings" panose="05000000000000000000" pitchFamily="2" charset="2"/>
              <a:buChar char="q"/>
            </a:pPr>
            <a:endParaRPr lang="ru-RU" altLang="ru-RU" sz="1800" dirty="0"/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  <a:buClr>
                <a:srgbClr val="F36564"/>
              </a:buClr>
              <a:buSzPct val="108000"/>
            </a:pPr>
            <a:endParaRPr lang="ru-RU" altLang="ru-RU" sz="18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80E1D7-2182-FDDB-4CB9-F254A06B07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56"/>
          <a:stretch/>
        </p:blipFill>
        <p:spPr>
          <a:xfrm>
            <a:off x="825499" y="785812"/>
            <a:ext cx="4379913" cy="5286376"/>
          </a:xfrm>
          <a:prstGeom prst="rect">
            <a:avLst/>
          </a:prstGeom>
          <a:ln w="38100">
            <a:solidFill>
              <a:srgbClr val="7C3997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CA198-D73A-45A7-2204-393810226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785814"/>
            <a:ext cx="10569993" cy="648926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3600" b="1" dirty="0">
                <a:latin typeface="Open Sans" pitchFamily="2" charset="0"/>
                <a:cs typeface="Open Sans" pitchFamily="2" charset="0"/>
              </a:rPr>
              <a:t>«</a:t>
            </a:r>
            <a:r>
              <a:rPr lang="ru-RU" altLang="ru-RU" sz="2800" b="1" dirty="0">
                <a:latin typeface="Open Sans" pitchFamily="2" charset="0"/>
                <a:cs typeface="Open Sans" pitchFamily="2" charset="0"/>
              </a:rPr>
              <a:t>ИМПОРТОЗАМЕЩЕНИЕ НА СТРАТЕГИЧЕСКИХ ОБЪЕКТАХ»</a:t>
            </a:r>
          </a:p>
        </p:txBody>
      </p:sp>
      <p:pic>
        <p:nvPicPr>
          <p:cNvPr id="4098" name="Рисунок 6">
            <a:extLst>
              <a:ext uri="{FF2B5EF4-FFF2-40B4-BE49-F238E27FC236}">
                <a16:creationId xmlns:a16="http://schemas.microsoft.com/office/drawing/2014/main" id="{5FA9A1D7-2FC1-55D5-682A-6BD180980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ED6BC4-E3A5-BFD9-D12E-8E4B6E5FEEB8}"/>
              </a:ext>
            </a:extLst>
          </p:cNvPr>
          <p:cNvSpPr txBox="1">
            <a:spLocks/>
          </p:cNvSpPr>
          <p:nvPr/>
        </p:nvSpPr>
        <p:spPr>
          <a:xfrm>
            <a:off x="825500" y="1745291"/>
            <a:ext cx="10642001" cy="45433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62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3300" b="1" dirty="0">
                <a:solidFill>
                  <a:srgbClr val="7C3997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300" dirty="0">
                <a:solidFill>
                  <a:srgbClr val="7C3997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графического прототипа веб сайта по импортозамещению оборудования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3400" b="1" dirty="0">
                <a:solidFill>
                  <a:srgbClr val="7C3997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План: </a:t>
            </a:r>
            <a:endParaRPr lang="ru-RU" sz="3400" b="1" dirty="0">
              <a:solidFill>
                <a:srgbClr val="7C3997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Clr>
                <a:srgbClr val="F36564"/>
              </a:buClr>
              <a:buFont typeface="Wingdings" panose="05000000000000000000" pitchFamily="2" charset="2"/>
              <a:buChar char="q"/>
            </a:pPr>
            <a:r>
              <a:rPr lang="ru-RU" sz="2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Изучить сущности и роли материально – технического снабжения для производственного предприятия;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Clr>
                <a:srgbClr val="F36564"/>
              </a:buClr>
              <a:buFont typeface="Wingdings" panose="05000000000000000000" pitchFamily="2" charset="2"/>
              <a:buChar char="q"/>
            </a:pPr>
            <a:r>
              <a:rPr lang="ru-RU" sz="2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Найти</a:t>
            </a:r>
            <a:r>
              <a:rPr lang="ru-RU" sz="2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необходимости замещения импортных материально – технических ресурсов на аналоги отечественного производства;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Clr>
                <a:srgbClr val="F36564"/>
              </a:buClr>
              <a:buFont typeface="Wingdings" panose="05000000000000000000" pitchFamily="2" charset="2"/>
              <a:buChar char="q"/>
            </a:pPr>
            <a:r>
              <a:rPr lang="ru-RU" sz="2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Выяснить какие отечественные производства пришли на смену иностранным компаниям при решении проблем с заменой оборудования.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Clr>
                <a:srgbClr val="F36564"/>
              </a:buClr>
              <a:buFont typeface="Wingdings" panose="05000000000000000000" pitchFamily="2" charset="2"/>
              <a:buChar char="q"/>
            </a:pPr>
            <a:r>
              <a:rPr lang="ru-RU" sz="2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графический прототип сайта, который поможет предприятиям сократить время на поиск поставщиков с помощью создания актуальных заявок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900" b="1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>
            <a:extLst>
              <a:ext uri="{FF2B5EF4-FFF2-40B4-BE49-F238E27FC236}">
                <a16:creationId xmlns:a16="http://schemas.microsoft.com/office/drawing/2014/main" id="{471FC240-AB06-F9BB-15F9-5ED73DE33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4E3BFCF-0BD4-C533-E80A-44163361384E}"/>
              </a:ext>
            </a:extLst>
          </p:cNvPr>
          <p:cNvSpPr txBox="1">
            <a:spLocks/>
          </p:cNvSpPr>
          <p:nvPr/>
        </p:nvSpPr>
        <p:spPr>
          <a:xfrm>
            <a:off x="825499" y="846615"/>
            <a:ext cx="9852025" cy="733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b="1" dirty="0">
                <a:latin typeface="Open Sans" pitchFamily="2" charset="0"/>
                <a:cs typeface="Open Sans" pitchFamily="2" charset="0"/>
              </a:rPr>
              <a:t>ИМПОРТОЗАМЕЩЕНИЕ НА СТРАТЕГИЧЕСКИХ ОБЪЕКТАХ»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155AAAB-F0D9-1034-EC63-71D59A125336}"/>
              </a:ext>
            </a:extLst>
          </p:cNvPr>
          <p:cNvSpPr txBox="1">
            <a:spLocks/>
          </p:cNvSpPr>
          <p:nvPr/>
        </p:nvSpPr>
        <p:spPr>
          <a:xfrm>
            <a:off x="825499" y="1973480"/>
            <a:ext cx="9852025" cy="3816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latin typeface="Open Sans" pitchFamily="2" charset="0"/>
                <a:cs typeface="Open Sans" pitchFamily="2" charset="0"/>
              </a:rPr>
              <a:t>Отдел материально-технического обеспечения занимается: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определением потребности в материально-технических ресурсах;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 поиском и покупкой ресурсов (товаров/услуг);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 организацией доставки, хранением и выдачей потребителям на предприятии.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3F3477-111B-A09B-1B4E-191DB77FBAEC}"/>
              </a:ext>
            </a:extLst>
          </p:cNvPr>
          <p:cNvSpPr txBox="1"/>
          <p:nvPr/>
        </p:nvSpPr>
        <p:spPr>
          <a:xfrm>
            <a:off x="914400" y="2072712"/>
            <a:ext cx="9852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Материальные ресурсы предприятия </a:t>
            </a:r>
            <a:r>
              <a:rPr lang="ru-RU" sz="2000" dirty="0"/>
              <a:t>– это предметы труда, которые используются для производства товаров и предоставления услуг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>
            <a:extLst>
              <a:ext uri="{FF2B5EF4-FFF2-40B4-BE49-F238E27FC236}">
                <a16:creationId xmlns:a16="http://schemas.microsoft.com/office/drawing/2014/main" id="{471FC240-AB06-F9BB-15F9-5ED73DE33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155AAAB-F0D9-1034-EC63-71D59A125336}"/>
              </a:ext>
            </a:extLst>
          </p:cNvPr>
          <p:cNvSpPr txBox="1">
            <a:spLocks/>
          </p:cNvSpPr>
          <p:nvPr/>
        </p:nvSpPr>
        <p:spPr>
          <a:xfrm>
            <a:off x="825499" y="2279833"/>
            <a:ext cx="10769381" cy="3816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4E3BFCF-0BD4-C533-E80A-44163361384E}"/>
              </a:ext>
            </a:extLst>
          </p:cNvPr>
          <p:cNvSpPr txBox="1">
            <a:spLocks/>
          </p:cNvSpPr>
          <p:nvPr/>
        </p:nvSpPr>
        <p:spPr>
          <a:xfrm>
            <a:off x="825499" y="846615"/>
            <a:ext cx="9852025" cy="733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b="1" dirty="0">
                <a:latin typeface="Open Sans" pitchFamily="2" charset="0"/>
                <a:cs typeface="Open Sans" pitchFamily="2" charset="0"/>
              </a:rPr>
              <a:t>ИМПОРТОЗАМЕЩЕНИЕ НА СТРАТЕГИЧЕСКИХ ОБЪЕКТАХ»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D6B6E6-D6CA-5004-3B7B-143C71C7C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99" y="1645794"/>
            <a:ext cx="9717866" cy="6340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25518E-3198-12B4-66F5-343C4043D76E}"/>
              </a:ext>
            </a:extLst>
          </p:cNvPr>
          <p:cNvSpPr txBox="1"/>
          <p:nvPr/>
        </p:nvSpPr>
        <p:spPr>
          <a:xfrm>
            <a:off x="6287435" y="2418766"/>
            <a:ext cx="51160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2010-2011 годах филиалом «Сургутская ГРЭС-2» ПАО «</a:t>
            </a:r>
            <a:r>
              <a:rPr lang="ru-RU" dirty="0" err="1"/>
              <a:t>Юнипро</a:t>
            </a:r>
            <a:r>
              <a:rPr lang="ru-RU" dirty="0"/>
              <a:t>»,  проведена модернизация  оборудования и  введены  в эксплуатацию 4 новых парогазовых энергоблока (общей мощностью 1600 МВт). Поставщиком турбин, была американская компания General Electric.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7476D8-84CC-6F1C-C3A9-69B2DBDBB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682" y="2418766"/>
            <a:ext cx="5008318" cy="3282375"/>
          </a:xfrm>
          <a:prstGeom prst="rect">
            <a:avLst/>
          </a:prstGeom>
          <a:ln w="57150">
            <a:solidFill>
              <a:srgbClr val="7C3997"/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43A732-9C88-20DF-FCA3-3046AAB624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7" t="-297" r="12932" b="50000"/>
          <a:stretch/>
        </p:blipFill>
        <p:spPr>
          <a:xfrm>
            <a:off x="8653272" y="4685140"/>
            <a:ext cx="2941608" cy="141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4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>
            <a:extLst>
              <a:ext uri="{FF2B5EF4-FFF2-40B4-BE49-F238E27FC236}">
                <a16:creationId xmlns:a16="http://schemas.microsoft.com/office/drawing/2014/main" id="{471FC240-AB06-F9BB-15F9-5ED73DE33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4E3BFCF-0BD4-C533-E80A-44163361384E}"/>
              </a:ext>
            </a:extLst>
          </p:cNvPr>
          <p:cNvSpPr txBox="1">
            <a:spLocks/>
          </p:cNvSpPr>
          <p:nvPr/>
        </p:nvSpPr>
        <p:spPr>
          <a:xfrm>
            <a:off x="825499" y="846615"/>
            <a:ext cx="9852025" cy="733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b="1" dirty="0">
                <a:latin typeface="Open Sans" pitchFamily="2" charset="0"/>
                <a:cs typeface="Open Sans" pitchFamily="2" charset="0"/>
              </a:rPr>
              <a:t>ИМПОРТОЗАМЕЩЕНИЕ НА СТРАТЕГИЧЕСКИХ ОБЪЕКТАХ»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155AAAB-F0D9-1034-EC63-71D59A125336}"/>
              </a:ext>
            </a:extLst>
          </p:cNvPr>
          <p:cNvSpPr txBox="1">
            <a:spLocks/>
          </p:cNvSpPr>
          <p:nvPr/>
        </p:nvSpPr>
        <p:spPr>
          <a:xfrm>
            <a:off x="825498" y="1883316"/>
            <a:ext cx="7006537" cy="2980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latin typeface="Open Sans" pitchFamily="2" charset="0"/>
                <a:cs typeface="Open Sans" pitchFamily="2" charset="0"/>
              </a:rPr>
              <a:t>Направления в  области теплоэнергетического (ТЭК) комплекса РФ с большой долей зависимости от иностранных компаний поддерживающих санкции: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b="1" dirty="0">
              <a:latin typeface="Open Sans" pitchFamily="2" charset="0"/>
              <a:cs typeface="Open Sans" pitchFamily="2" charset="0"/>
            </a:endParaRPr>
          </a:p>
          <a:p>
            <a:pPr marL="457200" indent="-457200" eaLnBrk="1" hangingPunct="1">
              <a:lnSpc>
                <a:spcPct val="90000"/>
              </a:lnSpc>
              <a:buClr>
                <a:srgbClr val="F36564"/>
              </a:buClr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effectLst/>
                <a:latin typeface="+mn-lt"/>
                <a:ea typeface="Times New Roman" panose="02020603050405020304" pitchFamily="18" charset="0"/>
              </a:rPr>
              <a:t>отдельные виды насосов ;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36564"/>
              </a:buClr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effectLst/>
                <a:latin typeface="+mn-lt"/>
                <a:ea typeface="Times New Roman" panose="02020603050405020304" pitchFamily="18" charset="0"/>
              </a:rPr>
              <a:t>большая часть компрессоров;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36564"/>
              </a:buClr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effectLst/>
                <a:latin typeface="+mn-lt"/>
                <a:ea typeface="Times New Roman" panose="02020603050405020304" pitchFamily="18" charset="0"/>
              </a:rPr>
              <a:t>автоматизированные системы управления;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36564"/>
              </a:buClr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effectLst/>
                <a:latin typeface="+mn-lt"/>
                <a:ea typeface="Times New Roman" panose="02020603050405020304" pitchFamily="18" charset="0"/>
              </a:rPr>
              <a:t>импортных газовых турбин большой мощности</a:t>
            </a:r>
            <a:r>
              <a:rPr lang="ru-RU" altLang="ru-RU" sz="2400" dirty="0">
                <a:latin typeface="+mn-lt"/>
                <a:cs typeface="Open Sans" pitchFamily="2" charset="0"/>
              </a:rPr>
              <a:t>.</a:t>
            </a:r>
            <a:r>
              <a:rPr lang="ru-RU" altLang="ru-RU" sz="2400" dirty="0">
                <a:latin typeface="Times New Roman" panose="02020603050405020304" pitchFamily="18" charset="0"/>
                <a:cs typeface="Open Sans" pitchFamily="2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631AFC-63C5-6874-ED66-81CF2C868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410" y="2301053"/>
            <a:ext cx="3232974" cy="336583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7ABFE9-5345-EDA7-59CE-E81F4D9F8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007" y="3240007"/>
            <a:ext cx="377985" cy="3779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38CD42B-6A1A-1562-6D89-1DE53787F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007" y="3240007"/>
            <a:ext cx="377985" cy="377985"/>
          </a:xfrm>
          <a:prstGeom prst="rect">
            <a:avLst/>
          </a:prstGeom>
        </p:spPr>
      </p:pic>
      <p:sp>
        <p:nvSpPr>
          <p:cNvPr id="14" name="Скругленный прямоугольник 32">
            <a:extLst>
              <a:ext uri="{FF2B5EF4-FFF2-40B4-BE49-F238E27FC236}">
                <a16:creationId xmlns:a16="http://schemas.microsoft.com/office/drawing/2014/main" id="{0BF5003C-FBCC-E807-09F7-1386540D15B0}"/>
              </a:ext>
            </a:extLst>
          </p:cNvPr>
          <p:cNvSpPr/>
          <p:nvPr/>
        </p:nvSpPr>
        <p:spPr>
          <a:xfrm>
            <a:off x="825498" y="5166824"/>
            <a:ext cx="4643470" cy="1000132"/>
          </a:xfrm>
          <a:prstGeom prst="roundRect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rgbClr val="C0504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Зависимость ТЭК от иностранных компаний угрожает долгосрочной энергетической и экономической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безопасности страны. </a:t>
            </a:r>
          </a:p>
        </p:txBody>
      </p:sp>
    </p:spTree>
    <p:extLst>
      <p:ext uri="{BB962C8B-B14F-4D97-AF65-F5344CB8AC3E}">
        <p14:creationId xmlns:p14="http://schemas.microsoft.com/office/powerpoint/2010/main" val="3601473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>
            <a:extLst>
              <a:ext uri="{FF2B5EF4-FFF2-40B4-BE49-F238E27FC236}">
                <a16:creationId xmlns:a16="http://schemas.microsoft.com/office/drawing/2014/main" id="{471FC240-AB06-F9BB-15F9-5ED73DE33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4E3BFCF-0BD4-C533-E80A-44163361384E}"/>
              </a:ext>
            </a:extLst>
          </p:cNvPr>
          <p:cNvSpPr txBox="1">
            <a:spLocks/>
          </p:cNvSpPr>
          <p:nvPr/>
        </p:nvSpPr>
        <p:spPr>
          <a:xfrm>
            <a:off x="825500" y="785813"/>
            <a:ext cx="9852025" cy="733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3600" b="1" dirty="0">
                <a:ea typeface="Calibri" panose="020F0502020204030204" pitchFamily="34" charset="0"/>
                <a:cs typeface="Calibri" panose="020F0502020204030204" pitchFamily="34" charset="0"/>
              </a:rPr>
              <a:t>Российские компании пришедшие на смену иностранным поставщикам: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155AAAB-F0D9-1034-EC63-71D59A125336}"/>
              </a:ext>
            </a:extLst>
          </p:cNvPr>
          <p:cNvSpPr txBox="1">
            <a:spLocks/>
          </p:cNvSpPr>
          <p:nvPr/>
        </p:nvSpPr>
        <p:spPr>
          <a:xfrm>
            <a:off x="998028" y="1859981"/>
            <a:ext cx="8558063" cy="3816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latin typeface="Open Sans" pitchFamily="2" charset="0"/>
                <a:cs typeface="Open Sans" pitchFamily="2" charset="0"/>
              </a:rPr>
              <a:t>Место для ваших изображений и текста.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latin typeface="Open Sans" pitchFamily="2" charset="0"/>
                <a:cs typeface="Open Sans" pitchFamily="2" charset="0"/>
              </a:rPr>
              <a:t>Добавляйте слайды, нажав правой кнопкой мыши на данный слайд справа. Далее выберите пункт «Дублировать слайд». 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60B799F-7037-4CE6-9272-E3C7EC21F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062094"/>
              </p:ext>
            </p:extLst>
          </p:nvPr>
        </p:nvGraphicFramePr>
        <p:xfrm>
          <a:off x="998027" y="1770088"/>
          <a:ext cx="9852025" cy="37490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452927">
                  <a:extLst>
                    <a:ext uri="{9D8B030D-6E8A-4147-A177-3AD203B41FA5}">
                      <a16:colId xmlns:a16="http://schemas.microsoft.com/office/drawing/2014/main" val="3773248223"/>
                    </a:ext>
                  </a:extLst>
                </a:gridCol>
                <a:gridCol w="3148102">
                  <a:extLst>
                    <a:ext uri="{9D8B030D-6E8A-4147-A177-3AD203B41FA5}">
                      <a16:colId xmlns:a16="http://schemas.microsoft.com/office/drawing/2014/main" val="805260942"/>
                    </a:ext>
                  </a:extLst>
                </a:gridCol>
                <a:gridCol w="4250996">
                  <a:extLst>
                    <a:ext uri="{9D8B030D-6E8A-4147-A177-3AD203B41FA5}">
                      <a16:colId xmlns:a16="http://schemas.microsoft.com/office/drawing/2014/main" val="1864689047"/>
                    </a:ext>
                  </a:extLst>
                </a:gridCol>
              </a:tblGrid>
              <a:tr h="477861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ООО «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General Electric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» США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ООО «Русские газовые турбины» Россия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Поставка и обслуживание турбин большой мощности.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710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«Bosch Rexroth»</a:t>
                      </a:r>
                      <a:r>
                        <a:rPr lang="ru-RU" dirty="0"/>
                        <a:t> Германия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</a:rPr>
                        <a:t>ООО «Грин Лайн»</a:t>
                      </a:r>
                      <a:r>
                        <a:rPr kumimoji="0" lang="ru-RU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Россия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Техническое обслуживание гидравлики и автоматизированных оборудования.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712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«</a:t>
                      </a:r>
                      <a:r>
                        <a:rPr lang="en-US" dirty="0"/>
                        <a:t>Atlas Copco</a:t>
                      </a:r>
                      <a:r>
                        <a:rPr lang="ru-RU" dirty="0"/>
                        <a:t>» Бельгия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ООО «ПК компрессор» Россия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Поставка и обслуживание компрессорного оборудования.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140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«Emerson Electric» </a:t>
                      </a:r>
                      <a:r>
                        <a:rPr lang="ru-RU" dirty="0"/>
                        <a:t>США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</a:rPr>
                        <a:t>ЗАО «Метран» Россия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Поставка измерительных и аналитические приборов, клапаны и приводы.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920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ООО «</a:t>
                      </a:r>
                      <a:r>
                        <a:rPr lang="ru-RU" dirty="0" err="1"/>
                        <a:t>Ропер</a:t>
                      </a:r>
                      <a:r>
                        <a:rPr lang="ru-RU" dirty="0"/>
                        <a:t>» США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ООО «</a:t>
                      </a:r>
                      <a:r>
                        <a:rPr lang="ru-RU" dirty="0" err="1"/>
                        <a:t>Статконтроль</a:t>
                      </a:r>
                      <a:r>
                        <a:rPr lang="ru-RU" dirty="0"/>
                        <a:t>» Россия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Поставка и обслуживание программно-технических комплексов автоматизированных систем управления.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516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853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>
            <a:extLst>
              <a:ext uri="{FF2B5EF4-FFF2-40B4-BE49-F238E27FC236}">
                <a16:creationId xmlns:a16="http://schemas.microsoft.com/office/drawing/2014/main" id="{471FC240-AB06-F9BB-15F9-5ED73DE33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4E3BFCF-0BD4-C533-E80A-44163361384E}"/>
              </a:ext>
            </a:extLst>
          </p:cNvPr>
          <p:cNvSpPr txBox="1">
            <a:spLocks/>
          </p:cNvSpPr>
          <p:nvPr/>
        </p:nvSpPr>
        <p:spPr>
          <a:xfrm>
            <a:off x="825499" y="846615"/>
            <a:ext cx="9852025" cy="733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b="1" dirty="0">
                <a:latin typeface="Open Sans" pitchFamily="2" charset="0"/>
                <a:cs typeface="Open Sans" pitchFamily="2" charset="0"/>
              </a:rPr>
              <a:t>ИМПОРТОЗАМЕЩЕНИЕ НА СТРАТЕГИЧЕСКИХ ОБЪЕКТАХ»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155AAAB-F0D9-1034-EC63-71D59A125336}"/>
              </a:ext>
            </a:extLst>
          </p:cNvPr>
          <p:cNvSpPr txBox="1">
            <a:spLocks/>
          </p:cNvSpPr>
          <p:nvPr/>
        </p:nvSpPr>
        <p:spPr>
          <a:xfrm>
            <a:off x="789512" y="2194962"/>
            <a:ext cx="9852025" cy="3816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2" name="Прямоугольник с двумя скругленными соседними углами 25">
            <a:extLst>
              <a:ext uri="{FF2B5EF4-FFF2-40B4-BE49-F238E27FC236}">
                <a16:creationId xmlns:a16="http://schemas.microsoft.com/office/drawing/2014/main" id="{14F27955-AF6E-D75F-0AC3-E811A2743428}"/>
              </a:ext>
            </a:extLst>
          </p:cNvPr>
          <p:cNvSpPr/>
          <p:nvPr/>
        </p:nvSpPr>
        <p:spPr>
          <a:xfrm>
            <a:off x="848172" y="1656581"/>
            <a:ext cx="9286940" cy="425603"/>
          </a:xfrm>
          <a:prstGeom prst="round2SameRect">
            <a:avLst>
              <a:gd name="adj1" fmla="val 16667"/>
              <a:gd name="adj2" fmla="val 1113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 algn="ctr">
              <a:lnSpc>
                <a:spcPct val="150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 процесса подготовки и подачи заявок :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24">
            <a:extLst>
              <a:ext uri="{FF2B5EF4-FFF2-40B4-BE49-F238E27FC236}">
                <a16:creationId xmlns:a16="http://schemas.microsoft.com/office/drawing/2014/main" id="{9B37D8F6-A45D-3B91-51C9-0FE0F456D2C6}"/>
              </a:ext>
            </a:extLst>
          </p:cNvPr>
          <p:cNvSpPr/>
          <p:nvPr/>
        </p:nvSpPr>
        <p:spPr>
          <a:xfrm>
            <a:off x="890698" y="2461977"/>
            <a:ext cx="1440389" cy="1292972"/>
          </a:xfrm>
          <a:prstGeom prst="roundRect">
            <a:avLst>
              <a:gd name="adj" fmla="val 13635"/>
            </a:avLst>
          </a:prstGeom>
          <a:solidFill>
            <a:srgbClr val="F36564"/>
          </a:solidFill>
          <a:ln w="25400" cap="flat" cmpd="sng" algn="ctr">
            <a:solidFill>
              <a:srgbClr val="C0504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Филиал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«Сургутская ГРЭС-2»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0B692E-C039-1F83-CD0C-30AE9FDB8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603" y="2502195"/>
            <a:ext cx="2143140" cy="1593170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85BEF0CF-1078-B4D2-A432-5473166E1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269" y="2142226"/>
            <a:ext cx="790828" cy="79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52">
            <a:extLst>
              <a:ext uri="{FF2B5EF4-FFF2-40B4-BE49-F238E27FC236}">
                <a16:creationId xmlns:a16="http://schemas.microsoft.com/office/drawing/2014/main" id="{856C3FDF-6535-0883-B31D-73C4351F9282}"/>
              </a:ext>
            </a:extLst>
          </p:cNvPr>
          <p:cNvSpPr txBox="1"/>
          <p:nvPr/>
        </p:nvSpPr>
        <p:spPr>
          <a:xfrm>
            <a:off x="2474356" y="2506617"/>
            <a:ext cx="2143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algn="ctr" eaLnBrk="1" hangingPunct="1"/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7C3997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Утвержденный перечень продукции  по импортозамещению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rgbClr val="7C3997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7BAADF3-84A4-B665-24C6-7E029D2FE2D2}"/>
              </a:ext>
            </a:extLst>
          </p:cNvPr>
          <p:cNvSpPr/>
          <p:nvPr/>
        </p:nvSpPr>
        <p:spPr>
          <a:xfrm>
            <a:off x="4801651" y="2293645"/>
            <a:ext cx="1604513" cy="2779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ВЕБ-САЙТ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21CD67-F407-58DD-07E2-A22265D55F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179" y="4236547"/>
            <a:ext cx="929426" cy="439818"/>
          </a:xfrm>
          <a:prstGeom prst="rect">
            <a:avLst/>
          </a:prstGeom>
        </p:spPr>
      </p:pic>
      <p:sp>
        <p:nvSpPr>
          <p:cNvPr id="14" name="Скругленный прямоугольник 2">
            <a:extLst>
              <a:ext uri="{FF2B5EF4-FFF2-40B4-BE49-F238E27FC236}">
                <a16:creationId xmlns:a16="http://schemas.microsoft.com/office/drawing/2014/main" id="{F8E7F316-A155-024B-21FB-09D9269C55E6}"/>
              </a:ext>
            </a:extLst>
          </p:cNvPr>
          <p:cNvSpPr/>
          <p:nvPr/>
        </p:nvSpPr>
        <p:spPr>
          <a:xfrm>
            <a:off x="8670984" y="2708956"/>
            <a:ext cx="1541592" cy="997355"/>
          </a:xfrm>
          <a:prstGeom prst="roundRect">
            <a:avLst/>
          </a:prstGeom>
          <a:solidFill>
            <a:srgbClr val="32C2DF"/>
          </a:solidFill>
          <a:ln w="25400" cap="flat" cmpd="sng" algn="ctr">
            <a:solidFill>
              <a:srgbClr val="7C3997"/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Завод – изготовитель/поставщик услуг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9EAC89C-4CB3-E184-8DE7-BDFCDE0CD2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2379" y="4343267"/>
            <a:ext cx="1420548" cy="1635230"/>
          </a:xfrm>
          <a:prstGeom prst="rect">
            <a:avLst/>
          </a:prstGeom>
        </p:spPr>
      </p:pic>
      <p:pic>
        <p:nvPicPr>
          <p:cNvPr id="16" name="table">
            <a:extLst>
              <a:ext uri="{FF2B5EF4-FFF2-40B4-BE49-F238E27FC236}">
                <a16:creationId xmlns:a16="http://schemas.microsoft.com/office/drawing/2014/main" id="{55246EFD-E13F-130E-7267-7C2D324BE2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7261" y="4128852"/>
            <a:ext cx="1457070" cy="210039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CD9FF9B-EE26-A0CD-6AE0-B4B09C7702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2298" y="4128852"/>
            <a:ext cx="1457070" cy="48772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5609DA-1F1C-5B7F-3D96-5FCEBDFEAE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07580" y="4443760"/>
            <a:ext cx="1271788" cy="149296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B7F9B4C-3673-02FD-237D-65D7EBA14C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83323" y="4843977"/>
            <a:ext cx="1002294" cy="48772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E30078-E59D-B776-44DC-F5556AA863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9558" y="4735692"/>
            <a:ext cx="803709" cy="103198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5FB0417-250C-A717-44AF-6653EA32AD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06383" y="4843977"/>
            <a:ext cx="379615" cy="7540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3035F6A-55AB-80E0-A285-124737BB99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1680" y="4089225"/>
            <a:ext cx="9327688" cy="79255"/>
          </a:xfrm>
          <a:prstGeom prst="rect">
            <a:avLst/>
          </a:prstGeom>
        </p:spPr>
      </p:pic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A7AF8824-F0E6-1673-FBB7-C85764BA4F7F}"/>
              </a:ext>
            </a:extLst>
          </p:cNvPr>
          <p:cNvCxnSpPr>
            <a:cxnSpLocks/>
          </p:cNvCxnSpPr>
          <p:nvPr/>
        </p:nvCxnSpPr>
        <p:spPr>
          <a:xfrm>
            <a:off x="2488829" y="3333020"/>
            <a:ext cx="2083557" cy="10256"/>
          </a:xfrm>
          <a:prstGeom prst="straightConnector1">
            <a:avLst/>
          </a:prstGeom>
          <a:ln w="76200">
            <a:solidFill>
              <a:srgbClr val="7C39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CE14195-D882-662A-60A2-DE3B50FD489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0800000">
            <a:off x="6228044" y="3038061"/>
            <a:ext cx="2328874" cy="48772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4E240C3-A170-1FAF-A6EC-AFADF723A83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35080" y="4843977"/>
            <a:ext cx="1601678" cy="48772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4F20261-87EB-7053-5C88-5713E81569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11001" y="4836904"/>
            <a:ext cx="1574794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89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>
            <a:extLst>
              <a:ext uri="{FF2B5EF4-FFF2-40B4-BE49-F238E27FC236}">
                <a16:creationId xmlns:a16="http://schemas.microsoft.com/office/drawing/2014/main" id="{471FC240-AB06-F9BB-15F9-5ED73DE33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4E3BFCF-0BD4-C533-E80A-44163361384E}"/>
              </a:ext>
            </a:extLst>
          </p:cNvPr>
          <p:cNvSpPr txBox="1">
            <a:spLocks/>
          </p:cNvSpPr>
          <p:nvPr/>
        </p:nvSpPr>
        <p:spPr>
          <a:xfrm>
            <a:off x="765054" y="639165"/>
            <a:ext cx="9852025" cy="678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700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3600" b="1" dirty="0">
                <a:latin typeface="Open Sans" pitchFamily="2" charset="0"/>
                <a:cs typeface="Open Sans" pitchFamily="2" charset="0"/>
              </a:rPr>
              <a:t>«ИМПОРТОЗАМЕЩЕНИЕ НА СТРАТЕГИЧЕСКИХ ОБЪЕКТАХ»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155AAAB-F0D9-1034-EC63-71D59A125336}"/>
              </a:ext>
            </a:extLst>
          </p:cNvPr>
          <p:cNvSpPr txBox="1">
            <a:spLocks/>
          </p:cNvSpPr>
          <p:nvPr/>
        </p:nvSpPr>
        <p:spPr>
          <a:xfrm>
            <a:off x="1852569" y="2013146"/>
            <a:ext cx="8666922" cy="4148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663891-453F-4FC1-DB29-BA3A4B7E7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866" y="1521890"/>
            <a:ext cx="8666922" cy="4369952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B5444DD-8751-76ED-5765-CB3234C39F29}"/>
              </a:ext>
            </a:extLst>
          </p:cNvPr>
          <p:cNvSpPr txBox="1">
            <a:spLocks/>
          </p:cNvSpPr>
          <p:nvPr/>
        </p:nvSpPr>
        <p:spPr>
          <a:xfrm>
            <a:off x="1119111" y="958520"/>
            <a:ext cx="8628737" cy="3934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32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3600" b="1" dirty="0">
                <a:latin typeface="Open Sans" pitchFamily="2" charset="0"/>
                <a:cs typeface="Open Sans" pitchFamily="2" charset="0"/>
              </a:rPr>
              <a:t>Разработка  графического прототипа сайта по импортозамещению материально – технических ресурсов отечественными аналогами производства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DE20F25-760E-0BFC-24DE-462E2FE8B7EC}"/>
              </a:ext>
            </a:extLst>
          </p:cNvPr>
          <p:cNvSpPr/>
          <p:nvPr/>
        </p:nvSpPr>
        <p:spPr>
          <a:xfrm>
            <a:off x="3796257" y="4325348"/>
            <a:ext cx="3789617" cy="36742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0727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гуманитарный форум 2023 «Экономика. Образование. Общество»[Compatibility Mode]" id="{DA1E9B3A-7977-44D7-8BA2-BF7B5346B819}" vid="{437D9C36-A043-4E95-9C63-EDC9F9F463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Шаблон_презентации_VI гуманитарная конференция  с международным участием «ЭКОНОМИКА, ОБРАЗОВАНИЕ, ОБЩЕСТВО_  В ПОИСКАХ СМЫСЛОВ»</Template>
  <TotalTime>282</TotalTime>
  <Words>459</Words>
  <Application>Microsoft Office PowerPoint</Application>
  <PresentationFormat>Широкоэкранный</PresentationFormat>
  <Paragraphs>75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Open Sans ExtraBold</vt:lpstr>
      <vt:lpstr>Times New Roman</vt:lpstr>
      <vt:lpstr>Wingdings</vt:lpstr>
      <vt:lpstr>Тема Office</vt:lpstr>
      <vt:lpstr>Презентация PowerPoint</vt:lpstr>
      <vt:lpstr>Презентация PowerPoint</vt:lpstr>
      <vt:lpstr>«ИМПОРТОЗАМЕЩЕНИЕ НА СТРАТЕГИЧЕСКИХ ОБЪЕКТАХ»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Алиса</dc:creator>
  <cp:lastModifiedBy>Пользователь</cp:lastModifiedBy>
  <cp:revision>7</cp:revision>
  <dcterms:created xsi:type="dcterms:W3CDTF">2023-10-15T09:10:45Z</dcterms:created>
  <dcterms:modified xsi:type="dcterms:W3CDTF">2023-10-23T16:58:29Z</dcterms:modified>
</cp:coreProperties>
</file>