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0" r:id="rId6"/>
    <p:sldId id="262" r:id="rId7"/>
    <p:sldId id="263" r:id="rId8"/>
    <p:sldId id="268" r:id="rId9"/>
    <p:sldId id="264" r:id="rId10"/>
    <p:sldId id="267" r:id="rId11"/>
    <p:sldId id="261" r:id="rId12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00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7CB4FB-8045-01F1-E793-B7DC302E2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6AAF-4D76-EF41-8351-C95B53A8E953}" type="datetimeFigureOut">
              <a:rPr lang="ru-RU"/>
              <a:pPr>
                <a:defRPr/>
              </a:pPr>
              <a:t>28.10.2023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27B0C4-17A4-8A17-E5B7-21C13FD24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B5D471-1B62-830B-8829-BA49AE327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ED650-6F37-F54E-9013-5E4597318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09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8AFF10-3464-A25F-FA62-2E401425C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7F4BD-1971-2048-9C7D-D1AA38072750}" type="datetimeFigureOut">
              <a:rPr lang="ru-RU"/>
              <a:pPr>
                <a:defRPr/>
              </a:pPr>
              <a:t>28.10.2023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657FC6-61C3-C2C8-22B2-3545272AA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580ED5-666A-DF69-B9E8-451D524E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6C86F-E169-FE4B-AEA7-ED405B645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26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FAB765-BBE5-EEE9-402B-283276C58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ADE77-B506-5647-AC60-386B999718DE}" type="datetimeFigureOut">
              <a:rPr lang="ru-RU"/>
              <a:pPr>
                <a:defRPr/>
              </a:pPr>
              <a:t>28.10.2023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C45B4B-3741-BF05-5594-50C86DE6D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D294A8-2FA9-495B-819E-03C94F1D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2F484-2981-8B42-A03B-C09FE18FD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21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742756-99D0-48E5-CE66-66763CF32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5B22E-3BB6-DE4F-B1B1-3DD666CCD910}" type="datetimeFigureOut">
              <a:rPr lang="ru-RU"/>
              <a:pPr>
                <a:defRPr/>
              </a:pPr>
              <a:t>28.10.2023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F7849E-9681-E5DE-E482-A670CDDCE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E1430-781B-8B5C-5AA8-5124D53D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94B19-276C-1541-92CB-604514B3E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33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55BB68-D40D-4605-4681-D815A4E27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2BEAC-D301-674B-BA50-C9C4399F090C}" type="datetimeFigureOut">
              <a:rPr lang="ru-RU"/>
              <a:pPr>
                <a:defRPr/>
              </a:pPr>
              <a:t>28.10.2023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75B21F-17BF-EDAA-693A-3A077BAF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23FF3E-3785-6543-E95F-B7146F677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5E21C-631C-7F46-B8BD-F29B5EED5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123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8964310-3A4E-7047-3C27-FE3B7C9F8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35A87-3716-0E42-97C0-C41CF275CD57}" type="datetimeFigureOut">
              <a:rPr lang="ru-RU"/>
              <a:pPr>
                <a:defRPr/>
              </a:pPr>
              <a:t>28.10.2023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67D493C-CF17-F0F8-70E6-46EBAF91B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15C97DC-66D8-88CA-C83B-33F46CBC0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B5C1B-B147-5943-ADD7-1DB1FEC64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267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24D59983-219C-74C6-C69D-F49943FE8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DCD28-6C98-F94B-9C6E-7AA292A7A3BE}" type="datetimeFigureOut">
              <a:rPr lang="ru-RU"/>
              <a:pPr>
                <a:defRPr/>
              </a:pPr>
              <a:t>28.10.2023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B71F0386-AE26-37CC-F040-454F80E5C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667FD202-AC33-60EF-B701-77DA38793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B1298-F38A-8640-BD53-0038B2D14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46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AD8D64AA-25E1-A146-4424-94BA38CE6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522CF-A624-9F45-BEA1-D19833F2B300}" type="datetimeFigureOut">
              <a:rPr lang="ru-RU"/>
              <a:pPr>
                <a:defRPr/>
              </a:pPr>
              <a:t>28.10.2023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0710016B-3623-B534-8D23-E9DA9CB14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68E22C12-4E01-6F30-623B-696DC48EF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D4B59-634F-BF45-A4D4-00B1C4220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30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4EB57612-E8F6-2987-CD08-E9209F890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69920-ABD4-DC46-8527-713CF2639283}" type="datetimeFigureOut">
              <a:rPr lang="ru-RU"/>
              <a:pPr>
                <a:defRPr/>
              </a:pPr>
              <a:t>28.10.2023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CFCAA5B7-4EF6-24DB-4210-5A6B9F1DF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C6EC5BA9-25B3-DB5F-1C46-94149BE6D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A284-FDDF-154F-8591-98F153A08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60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789B9CDC-D24B-65F9-91D7-DDCEDBE61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4A493-1312-424D-AFD9-2DC6E0EC2E39}" type="datetimeFigureOut">
              <a:rPr lang="ru-RU"/>
              <a:pPr>
                <a:defRPr/>
              </a:pPr>
              <a:t>28.10.2023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74C2B07-B254-618A-6D92-1B152BFC6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DF268A5-9E6D-870A-E9D1-090C6EB98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16EFC-8BC4-5747-8A4D-B2EF2CE62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28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1B4C3BD-22CF-D20B-5C9E-DFE1DE456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6DC27-5D2F-A144-8263-F248B3BEE8FC}" type="datetimeFigureOut">
              <a:rPr lang="ru-RU"/>
              <a:pPr>
                <a:defRPr/>
              </a:pPr>
              <a:t>28.10.2023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CA68F681-3245-DC3C-B8D3-145300DC0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7F0B7CC7-71C3-0C0F-53CC-A6A493D6D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242C6-2B0F-4948-8A8D-AA8700B4C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8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B0568125-2502-5B69-1A14-DD7629FDA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768CCFE1-8329-44A0-E2BA-7E4BF11971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277DF2-D78A-E282-AB6E-41A86864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CE5F6E-AFEA-F14D-BE33-797E6C401582}" type="datetimeFigureOut">
              <a:rPr lang="ru-RU"/>
              <a:pPr>
                <a:defRPr/>
              </a:pPr>
              <a:t>28.10.2023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562FEC-5A93-C261-AEF2-70BB0692FD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7D982D-E8D5-4306-4627-09619CC2C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4D1953-E5DA-5943-8EF5-AFDFFEB4C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4%D0%BC%D0%B8%D0%BD%D0%B8%D1%81%D1%82%D1%80%D0%B0%D1%82%D0%B8%D0%B2%D0%BD%D0%BE%D0%B5_%D0%B4%D0%B5%D0%BB%D0%B5%D0%BD%D0%B8%D0%B5_%D0%A8%D0%B2%D0%B5%D0%B9%D1%86%D0%B0%D1%80%D0%B8%D0%B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>
            <a:extLst>
              <a:ext uri="{FF2B5EF4-FFF2-40B4-BE49-F238E27FC236}">
                <a16:creationId xmlns:a16="http://schemas.microsoft.com/office/drawing/2014/main" id="{9D15E6A1-FD33-4B62-0014-664C04880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Прямоугольник 19">
            <a:extLst>
              <a:ext uri="{FF2B5EF4-FFF2-40B4-BE49-F238E27FC236}">
                <a16:creationId xmlns:a16="http://schemas.microsoft.com/office/drawing/2014/main" id="{A08FDBC3-FF69-14A0-568E-AB9E06695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3244056"/>
            <a:ext cx="609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535353"/>
                </a:solidFill>
                <a:latin typeface="Open Sans ExtraBold" panose="020B0606030504020204" pitchFamily="34" charset="0"/>
                <a:cs typeface="Open Sans ExtraBold" panose="020B0606030504020204" pitchFamily="34" charset="0"/>
              </a:rPr>
              <a:t>Тема доклада:</a:t>
            </a:r>
          </a:p>
        </p:txBody>
      </p:sp>
      <p:sp>
        <p:nvSpPr>
          <p:cNvPr id="2052" name="Прямоугольник 20">
            <a:extLst>
              <a:ext uri="{FF2B5EF4-FFF2-40B4-BE49-F238E27FC236}">
                <a16:creationId xmlns:a16="http://schemas.microsoft.com/office/drawing/2014/main" id="{7A3AD7CB-505C-88EF-0A83-A9FDDFEE8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4525963"/>
            <a:ext cx="59340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535353"/>
                </a:solidFill>
                <a:latin typeface="Open Sans ExtraBold" panose="020B0606030504020204" pitchFamily="34" charset="0"/>
                <a:cs typeface="Open Sans ExtraBold" panose="020B0606030504020204" pitchFamily="34" charset="0"/>
              </a:rPr>
              <a:t>Докладчик: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b="1" i="1" dirty="0">
              <a:solidFill>
                <a:srgbClr val="535353"/>
              </a:solidFill>
              <a:latin typeface="Open Sans ExtraBold" panose="020B0606030504020204" pitchFamily="34" charset="0"/>
              <a:cs typeface="Open Sans ExtraBold" panose="020B0606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535353"/>
                </a:solidFill>
                <a:latin typeface="Open Sans ExtraBold" panose="020B0606030504020204" pitchFamily="34" charset="0"/>
                <a:cs typeface="Open Sans ExtraBold" panose="020B0606030504020204" pitchFamily="34" charset="0"/>
              </a:rPr>
              <a:t>Тышкевич Анна Ивановна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535353"/>
                </a:solidFill>
                <a:latin typeface="Open Sans ExtraBold" panose="020B0606030504020204" pitchFamily="34" charset="0"/>
                <a:cs typeface="Open Sans ExtraBold" panose="020B0606030504020204" pitchFamily="34" charset="0"/>
              </a:rPr>
              <a:t>(аспирант Института демографических исследований ФНИСЦ РАН, Москва, Россия)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8D2914-98F2-A98C-8034-16B8BCCF0AA1}"/>
              </a:ext>
            </a:extLst>
          </p:cNvPr>
          <p:cNvSpPr txBox="1"/>
          <p:nvPr/>
        </p:nvSpPr>
        <p:spPr>
          <a:xfrm>
            <a:off x="2538350" y="3290778"/>
            <a:ext cx="48006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/>
                <a:latin typeface="Helvetica Neue" panose="02000503000000020004" pitchFamily="2" charset="0"/>
              </a:rPr>
              <a:t>«Европейский союз и Швейцария: </a:t>
            </a:r>
          </a:p>
          <a:p>
            <a:pPr algn="ctr"/>
            <a:r>
              <a:rPr lang="ru-RU" sz="2000" b="1" dirty="0">
                <a:effectLst/>
                <a:latin typeface="Helvetica Neue" panose="02000503000000020004" pitchFamily="2" charset="0"/>
              </a:rPr>
              <a:t>пути интеграции и векторы сотрудничества»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валюта, деньги, металл, Работа с наличностью&#10;&#10;Автоматически созданное описание">
            <a:extLst>
              <a:ext uri="{FF2B5EF4-FFF2-40B4-BE49-F238E27FC236}">
                <a16:creationId xmlns:a16="http://schemas.microsoft.com/office/drawing/2014/main" id="{B55DA4E2-20C0-2211-3B30-0512DFDA8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821"/>
            <a:ext cx="6105519" cy="406315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9940D3-69BE-87BD-1198-1DF1A171A8DB}"/>
              </a:ext>
            </a:extLst>
          </p:cNvPr>
          <p:cNvSpPr txBox="1"/>
          <p:nvPr/>
        </p:nvSpPr>
        <p:spPr>
          <a:xfrm>
            <a:off x="2772229" y="466943"/>
            <a:ext cx="81134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AkkuratS-GE-Light"/>
              </a:rPr>
              <a:t>П</a:t>
            </a:r>
            <a:r>
              <a:rPr lang="ru-RU" sz="2000" dirty="0">
                <a:effectLst/>
                <a:latin typeface="AkkuratS-GE-Light"/>
              </a:rPr>
              <a:t>рактически во всех отелях и многих магазинах Швейцарии к оплате принимается евро. </a:t>
            </a:r>
            <a:endParaRPr lang="ru-RU" sz="2000" dirty="0">
              <a:latin typeface="AkkuratS-GE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>
                <a:effectLst/>
                <a:latin typeface="AkkuratS-GE-Light"/>
              </a:rPr>
              <a:t>Швейцарские</a:t>
            </a:r>
            <a:r>
              <a:rPr lang="ru-RU" sz="2000" dirty="0">
                <a:effectLst/>
                <a:latin typeface="AkkuratS-GE-Light"/>
              </a:rPr>
              <a:t> банки ведут счета в евро и в большинстве банкоматов предлагают снятие наличных в евро. </a:t>
            </a:r>
            <a:endParaRPr lang="ru-RU" sz="2000" dirty="0">
              <a:latin typeface="AkkuratS-GE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AkkuratS-GE-Light"/>
              </a:rPr>
              <a:t>Так как Швейцария расположена в центре Европейского валютного союза, а ЕС является ее важнейшим торговым партнером, евро играет важную роль в экономике </a:t>
            </a:r>
            <a:r>
              <a:rPr lang="ru-RU" sz="2000" dirty="0" err="1">
                <a:effectLst/>
                <a:latin typeface="AkkuratS-GE-Light"/>
              </a:rPr>
              <a:t>Швейцарии</a:t>
            </a:r>
            <a:r>
              <a:rPr lang="ru-RU" sz="2000" dirty="0">
                <a:effectLst/>
                <a:latin typeface="AkkuratS-GE-Light"/>
              </a:rPr>
              <a:t>. </a:t>
            </a:r>
            <a:endParaRPr lang="ru-RU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207CAA-8704-ECA9-5543-08A02F8D5023}"/>
              </a:ext>
            </a:extLst>
          </p:cNvPr>
          <p:cNvSpPr txBox="1"/>
          <p:nvPr/>
        </p:nvSpPr>
        <p:spPr>
          <a:xfrm>
            <a:off x="938151" y="334291"/>
            <a:ext cx="3336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Валюта</a:t>
            </a:r>
          </a:p>
        </p:txBody>
      </p:sp>
      <p:pic>
        <p:nvPicPr>
          <p:cNvPr id="3" name="Рисунок 2" descr="Изображение выглядит как текст, бумага&#10;&#10;Автоматически созданное описание">
            <a:extLst>
              <a:ext uri="{FF2B5EF4-FFF2-40B4-BE49-F238E27FC236}">
                <a16:creationId xmlns:a16="http://schemas.microsoft.com/office/drawing/2014/main" id="{1891D58F-33F6-9F1C-897F-60CF02C61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96614"/>
            <a:ext cx="5743392" cy="388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4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3067A5-8D2F-70C3-D766-18C8F9EA6225}"/>
              </a:ext>
            </a:extLst>
          </p:cNvPr>
          <p:cNvSpPr txBox="1"/>
          <p:nvPr/>
        </p:nvSpPr>
        <p:spPr>
          <a:xfrm>
            <a:off x="3659868" y="951706"/>
            <a:ext cx="6115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Спасибо за внимание!</a:t>
            </a:r>
          </a:p>
        </p:txBody>
      </p:sp>
      <p:pic>
        <p:nvPicPr>
          <p:cNvPr id="4" name="Объект 3" descr="Изображение выглядит как символ, звезда, флаг&#10;&#10;Автоматически созданное описание">
            <a:extLst>
              <a:ext uri="{FF2B5EF4-FFF2-40B4-BE49-F238E27FC236}">
                <a16:creationId xmlns:a16="http://schemas.microsoft.com/office/drawing/2014/main" id="{21200460-1664-C22D-6386-E517D4022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0" y="2085408"/>
            <a:ext cx="7137400" cy="3810000"/>
          </a:xfrm>
        </p:spPr>
      </p:pic>
    </p:spTree>
    <p:extLst>
      <p:ext uri="{BB962C8B-B14F-4D97-AF65-F5344CB8AC3E}">
        <p14:creationId xmlns:p14="http://schemas.microsoft.com/office/powerpoint/2010/main" val="1468166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>
            <a:extLst>
              <a:ext uri="{FF2B5EF4-FFF2-40B4-BE49-F238E27FC236}">
                <a16:creationId xmlns:a16="http://schemas.microsoft.com/office/drawing/2014/main" id="{A1915112-5E22-C494-44FA-1FA9BA503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D06C40E-6117-8787-E94A-75A34F088601}"/>
              </a:ext>
            </a:extLst>
          </p:cNvPr>
          <p:cNvSpPr/>
          <p:nvPr/>
        </p:nvSpPr>
        <p:spPr>
          <a:xfrm>
            <a:off x="825500" y="785813"/>
            <a:ext cx="4379913" cy="5286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dirty="0">
                <a:solidFill>
                  <a:srgbClr val="535353"/>
                </a:solidFill>
                <a:latin typeface="Open Sans" pitchFamily="2" charset="0"/>
                <a:cs typeface="Open Sans" pitchFamily="2" charset="0"/>
              </a:rPr>
              <a:t>Место для фотографии </a:t>
            </a:r>
          </a:p>
          <a:p>
            <a:pPr algn="ctr" eaLnBrk="1" hangingPunct="1">
              <a:defRPr/>
            </a:pPr>
            <a:r>
              <a:rPr lang="ru-RU" altLang="ru-RU" dirty="0">
                <a:solidFill>
                  <a:srgbClr val="535353"/>
                </a:solidFill>
                <a:latin typeface="Open Sans" pitchFamily="2" charset="0"/>
                <a:cs typeface="Open Sans" pitchFamily="2" charset="0"/>
              </a:rPr>
              <a:t>докладчика</a:t>
            </a:r>
          </a:p>
        </p:txBody>
      </p:sp>
      <p:sp>
        <p:nvSpPr>
          <p:cNvPr id="3076" name="TextBox 6">
            <a:extLst>
              <a:ext uri="{FF2B5EF4-FFF2-40B4-BE49-F238E27FC236}">
                <a16:creationId xmlns:a16="http://schemas.microsoft.com/office/drawing/2014/main" id="{C0D0A4C2-1DD5-167B-2D4F-60B330F79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4525" y="936009"/>
            <a:ext cx="622267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+mn-lt"/>
              </a:rPr>
              <a:t>Тышкевич Анна Ивановна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400" b="1" dirty="0"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+mn-lt"/>
              </a:rPr>
              <a:t>Высшее образование – МГИМО МИД РФ «Международные отношения»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+mn-lt"/>
              </a:rPr>
              <a:t>Аспирантура – Российская Академия наук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+mn-lt"/>
              </a:rPr>
              <a:t>(Институт демографических исследований ФНИСЦ РАН)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+mn-lt"/>
              </a:rPr>
              <a:t>Свободное владение английским и немецким языками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>
              <a:latin typeface="+mn-lt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800" dirty="0">
                <a:latin typeface="+mn-lt"/>
              </a:rPr>
              <a:t>В 2022 году проходила шестимесячную стажировку по обмену в Швейцарии в одном из лучших европейских вузов.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800" dirty="0">
                <a:latin typeface="+mn-lt"/>
              </a:rPr>
              <a:t>Посетила 40 стран мира!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+mn-lt"/>
              </a:rPr>
              <a:t>Тема диссертационной работы: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i="1" dirty="0">
                <a:latin typeface="+mn-lt"/>
              </a:rPr>
              <a:t>«Миграционные процессы в Швейцарии: </a:t>
            </a:r>
            <a:r>
              <a:rPr lang="ru-RU" sz="1800" i="1" dirty="0">
                <a:effectLst/>
                <a:latin typeface="+mn-lt"/>
                <a:ea typeface="Calibri" panose="020F0502020204030204" pitchFamily="34" charset="0"/>
              </a:rPr>
              <a:t>тенденции, последствия и подходы к регулированию</a:t>
            </a:r>
            <a:r>
              <a:rPr lang="ru-RU" sz="1800" i="1" dirty="0">
                <a:latin typeface="+mn-lt"/>
                <a:ea typeface="Calibri" panose="020F0502020204030204" pitchFamily="34" charset="0"/>
              </a:rPr>
              <a:t>»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+mn-lt"/>
              </a:rPr>
              <a:t>(5.4.3 Демография, Экономические и социологические науки)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721C52-DEAF-23E9-D602-11A583F1A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561484"/>
            <a:ext cx="4361179" cy="57350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F07B847-36AA-2F3A-73B8-1214ED811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C8F036C8-B19C-6D62-8E7B-8CFF6DB2D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1296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F8F4F68-EB26-E134-A2FB-C29E695E0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353469"/>
            <a:ext cx="6894121" cy="423733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u="sng" dirty="0"/>
              <a:t>План доклада: </a:t>
            </a:r>
          </a:p>
          <a:p>
            <a:pPr marL="0" indent="0" algn="ctr">
              <a:buNone/>
            </a:pPr>
            <a:endParaRPr lang="ru-RU" sz="2400" dirty="0"/>
          </a:p>
          <a:p>
            <a:r>
              <a:rPr lang="ru-RU" sz="2000" dirty="0"/>
              <a:t>Европейский Союз: общая информация </a:t>
            </a:r>
          </a:p>
          <a:p>
            <a:r>
              <a:rPr lang="ru-RU" sz="2000" dirty="0"/>
              <a:t>Особенности швейцарского суверенитета</a:t>
            </a:r>
          </a:p>
          <a:p>
            <a:r>
              <a:rPr lang="ru-RU" sz="2000" dirty="0"/>
              <a:t>Попытки вхождения Швейцарии в ЕС</a:t>
            </a:r>
          </a:p>
          <a:p>
            <a:r>
              <a:rPr lang="ru-RU" sz="2000" dirty="0"/>
              <a:t>Торговля и прямые инвестиции </a:t>
            </a:r>
          </a:p>
          <a:p>
            <a:r>
              <a:rPr lang="ru-RU" sz="2000" dirty="0"/>
              <a:t>Политическая и экономическая кооперация</a:t>
            </a:r>
          </a:p>
          <a:p>
            <a:r>
              <a:rPr lang="ru-RU" sz="2000" dirty="0"/>
              <a:t>Евро</a:t>
            </a:r>
          </a:p>
          <a:p>
            <a:pPr marL="0" indent="0">
              <a:buNone/>
            </a:pPr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44205C-22D0-03AF-F2E4-8F689E3284C2}"/>
              </a:ext>
            </a:extLst>
          </p:cNvPr>
          <p:cNvSpPr txBox="1"/>
          <p:nvPr/>
        </p:nvSpPr>
        <p:spPr>
          <a:xfrm>
            <a:off x="1638795" y="1027906"/>
            <a:ext cx="8633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/>
                <a:latin typeface="Helvetica Neue" panose="02000503000000020004" pitchFamily="2" charset="0"/>
              </a:rPr>
              <a:t>«Европейский союз и Швейцария: </a:t>
            </a:r>
          </a:p>
          <a:p>
            <a:pPr algn="ctr"/>
            <a:r>
              <a:rPr lang="ru-RU" sz="2400" b="1" dirty="0">
                <a:effectLst/>
                <a:latin typeface="Helvetica Neue" panose="02000503000000020004" pitchFamily="2" charset="0"/>
              </a:rPr>
              <a:t>пути интеграции и векторы сотрудничества»</a:t>
            </a:r>
            <a:r>
              <a:rPr lang="ru-RU" sz="2400" dirty="0"/>
              <a:t> </a:t>
            </a:r>
          </a:p>
        </p:txBody>
      </p:sp>
      <p:pic>
        <p:nvPicPr>
          <p:cNvPr id="5" name="Рисунок 4" descr="Изображение выглядит как флаг, синий, красный, Цвет электрик&#10;&#10;Автоматически созданное описание">
            <a:extLst>
              <a:ext uri="{FF2B5EF4-FFF2-40B4-BE49-F238E27FC236}">
                <a16:creationId xmlns:a16="http://schemas.microsoft.com/office/drawing/2014/main" id="{0F8CEB3F-7F5B-98BB-B254-467C233E3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178" y="2310739"/>
            <a:ext cx="4667333" cy="310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44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4E9484DF-8782-2CD7-F355-77B6A6B829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32" y="262279"/>
            <a:ext cx="5104238" cy="610289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673BD4-7FF3-B0CF-B073-9F124BF6C1FC}"/>
              </a:ext>
            </a:extLst>
          </p:cNvPr>
          <p:cNvSpPr txBox="1"/>
          <p:nvPr/>
        </p:nvSpPr>
        <p:spPr>
          <a:xfrm>
            <a:off x="6096000" y="1116281"/>
            <a:ext cx="546264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1C1C1C"/>
                </a:solidFill>
                <a:effectLst/>
                <a:latin typeface="GeorgiaPro"/>
              </a:rPr>
              <a:t>Европейский союз — организация, которая объединяет 27 европейских стран. И хотя это политическое образование не является государством, у него все равно есть ряд характерных для современных стран признаков, включая уникальную символику.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ЕС был создан Маастрихтским договором 1992 года, вступившим в силу 1 ноября 1993 года, на основе Европейского экономического сообщества и нацелен на региональную интеграцию.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E2DFC9E-D151-E80A-EA4B-B675E9E31260}"/>
              </a:ext>
            </a:extLst>
          </p:cNvPr>
          <p:cNvSpPr/>
          <p:nvPr/>
        </p:nvSpPr>
        <p:spPr>
          <a:xfrm>
            <a:off x="5109029" y="3062514"/>
            <a:ext cx="744841" cy="856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663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Мир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DFECCDCB-EB3C-002D-2BB7-5DD464AC7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3" y="1019420"/>
            <a:ext cx="7137071" cy="5049475"/>
          </a:xfrm>
          <a:prstGeom prst="rect">
            <a:avLst/>
          </a:prstGeom>
          <a:ln w="12700">
            <a:noFill/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C51755-E3B2-3DD6-9B3E-E21337C9C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8207" y="1691503"/>
            <a:ext cx="3896469" cy="370530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Кантон Швейцарии — название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Административное деление Швейцари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территориально-административной единицы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Швейцарии.</a:t>
            </a:r>
          </a:p>
          <a:p>
            <a:r>
              <a:rPr lang="ru-RU" sz="2000" b="0" i="0" u="none" strike="noStrike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Кантон совершенно самостоятелен в решении внутренних проблем. В ведении центрального правительства находятся международные вопросы, федеральный бюджет и эмиссия денег.</a:t>
            </a:r>
          </a:p>
          <a:p>
            <a:pPr>
              <a:buClr>
                <a:srgbClr val="6DB2C2"/>
              </a:buCl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8912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3EFBC21-FBA4-64EF-B94D-1D3CEE4CF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400586"/>
            <a:ext cx="11459688" cy="600021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latin typeface="Helvetica Neue" panose="02000503000000020004" pitchFamily="2" charset="0"/>
              </a:rPr>
              <a:t>П</a:t>
            </a:r>
            <a:r>
              <a:rPr lang="ru-RU" sz="2000" b="1" dirty="0">
                <a:effectLst/>
                <a:latin typeface="Helvetica Neue" panose="02000503000000020004" pitchFamily="2" charset="0"/>
              </a:rPr>
              <a:t>опытки вхождения Швейцарии в ЕС:</a:t>
            </a:r>
          </a:p>
          <a:p>
            <a:pPr marL="0" indent="0" algn="ctr">
              <a:buNone/>
            </a:pPr>
            <a:endParaRPr lang="ru-RU" sz="2000" b="1" dirty="0"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Helvetica Neue" panose="02000503000000020004" pitchFamily="2" charset="0"/>
              </a:rPr>
              <a:t>1992 год – 50,3% голосов избирателей против вступления страны в Евросоюз, который в то время насчитывал всего 12 стран. Главный аргумент – подрыв демократии государства, когда главные решения будут приниматься не в Берне, а в Брюсселе.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Helvetica Neue" panose="02000503000000020004" pitchFamily="2" charset="0"/>
              </a:rPr>
              <a:t>2001 год – 77% граждан Швейцарии проголосовали против инициативы начать переговоры о членстве ЕС.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Helvetica Neue" panose="02000503000000020004" pitchFamily="2" charset="0"/>
              </a:rPr>
              <a:t>Далее швейцарское правительство постепенно заключило с Брюсселем 120 двусторонних соглашений, которые включают: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Helvetica Neue" panose="02000503000000020004" pitchFamily="2" charset="0"/>
              </a:rPr>
              <a:t>доступ на рынки для швейцарского экспорта;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Helvetica Neue" panose="02000503000000020004" pitchFamily="2" charset="0"/>
              </a:rPr>
              <a:t>вопросы научных исследований и студенческих обменов;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Helvetica Neue" panose="02000503000000020004" pitchFamily="2" charset="0"/>
              </a:rPr>
              <a:t>сотрудничество полиции зоны Европейского союза и Швейцарии;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Helvetica Neue" panose="02000503000000020004" pitchFamily="2" charset="0"/>
              </a:rPr>
              <a:t>принадлежность к Шенгенской зоне, что предусматривает свободное и неограниченное передвижение людей между государствами-членами.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Helvetica Neue" panose="02000503000000020004" pitchFamily="2" charset="0"/>
              </a:rPr>
              <a:t>2020 год – проведенный опрос жителей Швейцарии показал, что только 7% от общего числа опрошенных выступают за вступление страны в ЕС (93% против).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Helvetica Neue" panose="02000503000000020004" pitchFamily="2" charset="0"/>
              </a:rPr>
              <a:t>2021 год – между Швейцарией и ЕС назревает конфликт в рамках переговоров по рамочному соглашению. Швейцарские власти требуют пересмотреть пять пунктов (соглашений) и доработать применимые законы, на что не получили одобрения со стороны руководства Евросоюза. </a:t>
            </a:r>
          </a:p>
        </p:txBody>
      </p:sp>
    </p:spTree>
    <p:extLst>
      <p:ext uri="{BB962C8B-B14F-4D97-AF65-F5344CB8AC3E}">
        <p14:creationId xmlns:p14="http://schemas.microsoft.com/office/powerpoint/2010/main" val="1103876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D4E8429-E45B-7302-4C0A-1F6B85135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569" y="1611869"/>
            <a:ext cx="6809509" cy="4351338"/>
          </a:xfrm>
        </p:spPr>
        <p:txBody>
          <a:bodyPr/>
          <a:lstStyle/>
          <a:p>
            <a:r>
              <a:rPr lang="ru-RU" sz="1800" dirty="0">
                <a:effectLst/>
                <a:latin typeface="AkkuratS-GE-Light"/>
              </a:rPr>
              <a:t>54 % </a:t>
            </a:r>
            <a:r>
              <a:rPr lang="ru-RU" sz="1800" dirty="0" err="1">
                <a:effectLst/>
                <a:latin typeface="AkkuratS-GE-Light"/>
              </a:rPr>
              <a:t>швейцарского</a:t>
            </a:r>
            <a:r>
              <a:rPr lang="ru-RU" sz="1800" dirty="0">
                <a:effectLst/>
                <a:latin typeface="AkkuratS-GE-Light"/>
              </a:rPr>
              <a:t> экспорта и 72 % </a:t>
            </a:r>
            <a:r>
              <a:rPr lang="ru-RU" sz="1800" dirty="0" err="1">
                <a:effectLst/>
                <a:latin typeface="AkkuratS-GE-Light"/>
              </a:rPr>
              <a:t>швейцарского</a:t>
            </a:r>
            <a:r>
              <a:rPr lang="ru-RU" sz="1800" dirty="0">
                <a:effectLst/>
                <a:latin typeface="AkkuratS-GE-Light"/>
              </a:rPr>
              <a:t> импорта приходится на ЕС. </a:t>
            </a:r>
          </a:p>
          <a:p>
            <a:r>
              <a:rPr lang="ru-RU" sz="1800" dirty="0">
                <a:effectLst/>
                <a:latin typeface="AkkuratS-GE-Light"/>
              </a:rPr>
              <a:t>Швейцария, в свою очередь, </a:t>
            </a:r>
            <a:r>
              <a:rPr lang="ru-RU" sz="1800" dirty="0">
                <a:latin typeface="AkkuratS-GE-Light"/>
              </a:rPr>
              <a:t>является</a:t>
            </a:r>
            <a:r>
              <a:rPr lang="ru-RU" sz="1800" dirty="0">
                <a:effectLst/>
                <a:latin typeface="AkkuratS-GE-Light"/>
              </a:rPr>
              <a:t> третьим по величине потребителем товаров ЕС (8,4 % всех экспортных поставок) после США и Китая, и четвертым по объему поставщиком товаров (5,9 % всего импорта). </a:t>
            </a:r>
          </a:p>
          <a:p>
            <a:r>
              <a:rPr lang="ru-RU" sz="1800" dirty="0">
                <a:effectLst/>
                <a:latin typeface="AkkuratS-GE-Light"/>
              </a:rPr>
              <a:t>Объем прямых инвестиций Швейцарии в ЕС составил 461 миллиард </a:t>
            </a:r>
            <a:r>
              <a:rPr lang="ru-RU" sz="1800" dirty="0" err="1">
                <a:effectLst/>
                <a:latin typeface="AkkuratS-GE-Light"/>
              </a:rPr>
              <a:t>швейцарских</a:t>
            </a:r>
            <a:r>
              <a:rPr lang="ru-RU" sz="1800" dirty="0">
                <a:effectLst/>
                <a:latin typeface="AkkuratS-GE-Light"/>
              </a:rPr>
              <a:t> франков. Эта 44 % от совокупного объема прямых инвестиций </a:t>
            </a:r>
            <a:r>
              <a:rPr lang="ru-RU" sz="1800" dirty="0" err="1">
                <a:effectLst/>
                <a:latin typeface="AkkuratS-GE-Light"/>
              </a:rPr>
              <a:t>Швейцарии</a:t>
            </a:r>
            <a:r>
              <a:rPr lang="ru-RU" sz="1800" dirty="0">
                <a:effectLst/>
                <a:latin typeface="AkkuratS-GE-Light"/>
              </a:rPr>
              <a:t> в другие страны. </a:t>
            </a:r>
            <a:endParaRPr lang="ru-RU" dirty="0"/>
          </a:p>
          <a:p>
            <a:r>
              <a:rPr lang="ru-RU" sz="1800" dirty="0">
                <a:effectLst/>
                <a:latin typeface="AkkuratS-GE-Light"/>
              </a:rPr>
              <a:t>Между </a:t>
            </a:r>
            <a:r>
              <a:rPr lang="ru-RU" sz="1800" dirty="0" err="1">
                <a:effectLst/>
                <a:latin typeface="AkkuratS-GE-Light"/>
              </a:rPr>
              <a:t>Швейцариеи</a:t>
            </a:r>
            <a:r>
              <a:rPr lang="ru-RU" sz="1800" dirty="0">
                <a:effectLst/>
                <a:latin typeface="AkkuratS-GE-Light"/>
              </a:rPr>
              <a:t>̆ и ЕС уже </a:t>
            </a:r>
            <a:r>
              <a:rPr lang="ru-RU" sz="1800" dirty="0" err="1">
                <a:effectLst/>
                <a:latin typeface="AkkuratS-GE-Light"/>
              </a:rPr>
              <a:t>сейчас</a:t>
            </a:r>
            <a:r>
              <a:rPr lang="ru-RU" sz="1800" dirty="0">
                <a:effectLst/>
                <a:latin typeface="AkkuratS-GE-Light"/>
              </a:rPr>
              <a:t> ведется свободная торговля во всех областях, за исключением </a:t>
            </a:r>
            <a:r>
              <a:rPr lang="ru-RU" sz="1800" dirty="0" err="1">
                <a:effectLst/>
                <a:latin typeface="AkkuratS-GE-Light"/>
              </a:rPr>
              <a:t>сельскохозяйственных</a:t>
            </a:r>
            <a:r>
              <a:rPr lang="ru-RU" sz="1800" dirty="0">
                <a:effectLst/>
                <a:latin typeface="AkkuratS-GE-Light"/>
              </a:rPr>
              <a:t> и пищевых продуктов. Товары из 32 государств ЕС и ЕАСТ (в ЕАСТ входит </a:t>
            </a:r>
            <a:r>
              <a:rPr lang="ru-RU" sz="1800" dirty="0" err="1">
                <a:effectLst/>
                <a:latin typeface="AkkuratS-GE-Light"/>
              </a:rPr>
              <a:t>Швейцария</a:t>
            </a:r>
            <a:r>
              <a:rPr lang="ru-RU" sz="1800" dirty="0">
                <a:effectLst/>
                <a:latin typeface="AkkuratS-GE-Light"/>
              </a:rPr>
              <a:t>, Исландия, </a:t>
            </a:r>
            <a:r>
              <a:rPr lang="ru-RU" sz="1800" dirty="0" err="1">
                <a:effectLst/>
                <a:latin typeface="AkkuratS-GE-Light"/>
              </a:rPr>
              <a:t>Лихтенштейн</a:t>
            </a:r>
            <a:r>
              <a:rPr lang="ru-RU" sz="1800" dirty="0">
                <a:effectLst/>
                <a:latin typeface="AkkuratS-GE-Light"/>
              </a:rPr>
              <a:t> и Норвегия) свободно – без ограничений и таможенных барьеров обращаются на рынке. </a:t>
            </a:r>
            <a:endParaRPr lang="ru-RU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46453-E3BB-563B-A5B3-1FEF2A2432F3}"/>
              </a:ext>
            </a:extLst>
          </p:cNvPr>
          <p:cNvSpPr txBox="1"/>
          <p:nvPr/>
        </p:nvSpPr>
        <p:spPr>
          <a:xfrm>
            <a:off x="2787403" y="380995"/>
            <a:ext cx="7517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Торговля и прямые инвестиции</a:t>
            </a:r>
          </a:p>
        </p:txBody>
      </p:sp>
      <p:pic>
        <p:nvPicPr>
          <p:cNvPr id="5" name="Рисунок 4" descr="Изображение выглядит как флаг, правительство, мебель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28ABDC8E-EF9F-6A83-4A04-C1DD3272F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078" y="2667907"/>
            <a:ext cx="42799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80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12C16-A843-315A-70E9-FF43AB0AF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266" y="312054"/>
            <a:ext cx="7536543" cy="653144"/>
          </a:xfrm>
        </p:spPr>
        <p:txBody>
          <a:bodyPr/>
          <a:lstStyle/>
          <a:p>
            <a:pPr algn="ctr"/>
            <a:r>
              <a:rPr lang="ru-RU" sz="3600" b="1" dirty="0"/>
              <a:t>Что экспортирует Швейцария?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60F2E8-ABA0-D74C-864C-63599078A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715" y="1306286"/>
            <a:ext cx="6908800" cy="4311309"/>
          </a:xfrm>
        </p:spPr>
        <p:txBody>
          <a:bodyPr/>
          <a:lstStyle/>
          <a:p>
            <a:pPr algn="l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Продукты химической и фармацевтической промышленности – 25%</a:t>
            </a:r>
          </a:p>
          <a:p>
            <a:pPr algn="l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Драгоценные металлы, драгоценные и декоративные камни, металлы  - 29 %</a:t>
            </a:r>
          </a:p>
          <a:p>
            <a:pPr algn="l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Станки, приборы, электроника – 11%</a:t>
            </a:r>
          </a:p>
          <a:p>
            <a:pPr algn="l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Часы – 7%</a:t>
            </a:r>
          </a:p>
          <a:p>
            <a:pPr algn="l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Бижутерия и ювелирные товары – 3%</a:t>
            </a:r>
          </a:p>
          <a:p>
            <a:pPr algn="l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Продукты питания и изделия вкусовой промышленности – 9%</a:t>
            </a:r>
          </a:p>
          <a:p>
            <a:pPr algn="l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Транспортные средства – 6%</a:t>
            </a:r>
          </a:p>
          <a:p>
            <a:pPr algn="l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Текстильные изделия, одежда и обувь – 8%</a:t>
            </a:r>
          </a:p>
          <a:p>
            <a:pPr algn="l"/>
            <a:r>
              <a:rPr lang="ru-RU" sz="2400" dirty="0">
                <a:solidFill>
                  <a:srgbClr val="000000"/>
                </a:solidFill>
                <a:latin typeface="-apple-system"/>
              </a:rPr>
              <a:t>Прочее – 2%</a:t>
            </a:r>
            <a:endParaRPr lang="ru-RU" sz="2400" b="0" i="0" u="none" strike="noStrike" dirty="0">
              <a:solidFill>
                <a:srgbClr val="000000"/>
              </a:solidFill>
              <a:effectLst/>
              <a:latin typeface="-apple-system"/>
            </a:endParaRPr>
          </a:p>
          <a:p>
            <a:endParaRPr lang="ru-RU" sz="2400" dirty="0"/>
          </a:p>
        </p:txBody>
      </p:sp>
      <p:pic>
        <p:nvPicPr>
          <p:cNvPr id="6" name="Рисунок 5" descr="Изображение выглядит как текст, еда&#10;&#10;Автоматически созданное описание">
            <a:extLst>
              <a:ext uri="{FF2B5EF4-FFF2-40B4-BE49-F238E27FC236}">
                <a16:creationId xmlns:a16="http://schemas.microsoft.com/office/drawing/2014/main" id="{95856A30-2A22-C24E-D1F2-CFCB38931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856" y="3218547"/>
            <a:ext cx="1103086" cy="3309258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аптечка первой помощи&#10;&#10;Автоматически созданное описание">
            <a:extLst>
              <a:ext uri="{FF2B5EF4-FFF2-40B4-BE49-F238E27FC236}">
                <a16:creationId xmlns:a16="http://schemas.microsoft.com/office/drawing/2014/main" id="{4718E3EF-3574-21E3-5A12-8A6FA932B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809" y="308427"/>
            <a:ext cx="2851019" cy="2494642"/>
          </a:xfrm>
          <a:prstGeom prst="rect">
            <a:avLst/>
          </a:prstGeom>
        </p:spPr>
      </p:pic>
      <p:pic>
        <p:nvPicPr>
          <p:cNvPr id="10" name="Рисунок 9" descr="Изображение выглядит как часы, Аналоговые часы, Модный аксессуар, серебряный&#10;&#10;Автоматически созданное описание">
            <a:extLst>
              <a:ext uri="{FF2B5EF4-FFF2-40B4-BE49-F238E27FC236}">
                <a16:creationId xmlns:a16="http://schemas.microsoft.com/office/drawing/2014/main" id="{C82CFD1B-38E8-5022-5D1D-889DFD3B7A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057" y="3901495"/>
            <a:ext cx="2644451" cy="264445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еда, конфета, Легкая закуска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4ACD85F7-C656-D73D-2386-BE153CF2E2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504" y="1834016"/>
            <a:ext cx="2782515" cy="208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59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0A66ED-4716-C87D-9B17-7C964F834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7176"/>
            <a:ext cx="10152909" cy="617516"/>
          </a:xfrm>
        </p:spPr>
        <p:txBody>
          <a:bodyPr/>
          <a:lstStyle/>
          <a:p>
            <a:pPr algn="ctr"/>
            <a:r>
              <a:rPr lang="ru-RU" sz="3200" b="1" dirty="0">
                <a:latin typeface="+mn-lt"/>
              </a:rPr>
              <a:t>Политическая и экономическая кооперация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28CC45-3D97-3B85-6176-02D811C4C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58" y="1333004"/>
            <a:ext cx="6148206" cy="4191991"/>
          </a:xfrm>
        </p:spPr>
        <p:txBody>
          <a:bodyPr/>
          <a:lstStyle/>
          <a:p>
            <a:r>
              <a:rPr lang="ru-RU" sz="2200" dirty="0">
                <a:effectLst/>
              </a:rPr>
              <a:t>Право свободного передвижения лиц </a:t>
            </a:r>
            <a:endParaRPr lang="ru-RU" sz="2200" dirty="0"/>
          </a:p>
          <a:p>
            <a:r>
              <a:rPr lang="ru-RU" sz="2200" dirty="0">
                <a:effectLst/>
              </a:rPr>
              <a:t>Шенгенское соглашение </a:t>
            </a:r>
          </a:p>
          <a:p>
            <a:r>
              <a:rPr lang="ru-RU" sz="2200" dirty="0">
                <a:effectLst/>
              </a:rPr>
              <a:t>Исследования </a:t>
            </a:r>
            <a:endParaRPr lang="ru-RU" sz="2200" dirty="0"/>
          </a:p>
          <a:p>
            <a:r>
              <a:rPr lang="ru-RU" sz="2200" dirty="0">
                <a:effectLst/>
              </a:rPr>
              <a:t>Устранение технических препятствий для торговли </a:t>
            </a:r>
            <a:endParaRPr lang="ru-RU" sz="2200" dirty="0"/>
          </a:p>
          <a:p>
            <a:r>
              <a:rPr lang="ru-RU" sz="2200" dirty="0">
                <a:effectLst/>
              </a:rPr>
              <a:t>Торговля </a:t>
            </a:r>
            <a:r>
              <a:rPr lang="ru-RU" sz="2200" dirty="0" err="1">
                <a:effectLst/>
              </a:rPr>
              <a:t>сельскохозяйственнои</a:t>
            </a:r>
            <a:r>
              <a:rPr lang="ru-RU" sz="2200" dirty="0">
                <a:effectLst/>
              </a:rPr>
              <a:t>̆ </a:t>
            </a:r>
            <a:r>
              <a:rPr lang="ru-RU" sz="2200" dirty="0" err="1">
                <a:effectLst/>
              </a:rPr>
              <a:t>продукциеи</a:t>
            </a:r>
            <a:r>
              <a:rPr lang="ru-RU" sz="2200" dirty="0">
                <a:effectLst/>
              </a:rPr>
              <a:t>̆ </a:t>
            </a:r>
          </a:p>
          <a:p>
            <a:endParaRPr lang="ru-RU" sz="3600" dirty="0"/>
          </a:p>
          <a:p>
            <a:endParaRPr lang="ru-RU" sz="3600" dirty="0"/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5" name="Рисунок 4" descr="Изображение выглядит как строительство, окно, на открытом воздухе, фасад&#10;&#10;Автоматически созданное описание">
            <a:extLst>
              <a:ext uri="{FF2B5EF4-FFF2-40B4-BE49-F238E27FC236}">
                <a16:creationId xmlns:a16="http://schemas.microsoft.com/office/drawing/2014/main" id="{10E4441D-4DE9-3740-1CA1-1C63CFBFE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057" y="1276527"/>
            <a:ext cx="5021943" cy="32626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6E9639-1D93-0F09-050B-64325D50F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864" y="4051892"/>
            <a:ext cx="50038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855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 гуманитарный форум 2023 «Экономика. Образование. Общество»[Compatibility Mode]" id="{0311B36B-DA1D-460B-A55D-87B368288870}" vid="{77813F3E-384F-4E26-AD57-25360591C6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3978</TotalTime>
  <Words>749</Words>
  <Application>Microsoft Macintosh PowerPoint</Application>
  <PresentationFormat>Широкоэкранный</PresentationFormat>
  <Paragraphs>84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-apple-system</vt:lpstr>
      <vt:lpstr>AkkuratS-GE-Light</vt:lpstr>
      <vt:lpstr>Arial</vt:lpstr>
      <vt:lpstr>Calibri</vt:lpstr>
      <vt:lpstr>Calibri Light</vt:lpstr>
      <vt:lpstr>GeorgiaPro</vt:lpstr>
      <vt:lpstr>Helvetica Neue</vt:lpstr>
      <vt:lpstr>Open Sans</vt:lpstr>
      <vt:lpstr>Open Sans ExtraBold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экспортирует Швейцария?</vt:lpstr>
      <vt:lpstr>Политическая и экономическая кооперация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Алиса</dc:creator>
  <cp:lastModifiedBy>13456</cp:lastModifiedBy>
  <cp:revision>13</cp:revision>
  <dcterms:created xsi:type="dcterms:W3CDTF">2023-09-20T08:23:58Z</dcterms:created>
  <dcterms:modified xsi:type="dcterms:W3CDTF">2023-10-28T17:51:15Z</dcterms:modified>
</cp:coreProperties>
</file>