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Open Sans ExtraBold" panose="020B0604020202020204" charset="0"/>
      <p:bold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Open Sans Medium" panose="020B0604020202020204" charset="0"/>
      <p:regular r:id="rId18"/>
      <p:bold r:id="rId19"/>
      <p:italic r:id="rId20"/>
      <p:boldItalic r:id="rId21"/>
    </p:embeddedFont>
    <p:embeddedFont>
      <p:font typeface="Montserrat Medium" panose="020B0604020202020204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Y8heiQ9DyHHgdSCFWu0lYPa+9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32ca90dc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932ca90dc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32ca90dc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932ca90dc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32ca90dc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932ca90dc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32ca90dc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932ca90dc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32ca90dc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932ca90d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32ca90dc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932ca90dc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673100" y="342900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Тема доклада: Маркетинг, новые технологии, экономика внимания </a:t>
            </a:r>
            <a:endParaRPr sz="1800" b="0" i="0" u="none" strike="noStrike" cap="none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673100" y="4525963"/>
            <a:ext cx="5934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Докладчик: Гнатив Рания Раильевна</a:t>
            </a:r>
            <a:endParaRPr sz="1800" b="0" i="0" u="none" strike="noStrike" cap="none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4693450" y="690400"/>
            <a:ext cx="6753300" cy="56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Гнатив Рания Раильевна</a:t>
            </a:r>
            <a:endParaRPr sz="4000"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Директор по маркетингу ООО Этажи Сургут, предприниматель</a:t>
            </a:r>
            <a:endParaRPr sz="1000"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Опыт:</a:t>
            </a: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Open Sans"/>
              <a:buChar char="●"/>
            </a:pPr>
            <a:r>
              <a:rPr lang="ru-RU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с 2019 управление маркетингом в компании Этажи ХМАО, ЯНАО;</a:t>
            </a: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Open Sans"/>
              <a:buChar char="●"/>
            </a:pPr>
            <a:r>
              <a:rPr lang="ru-RU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являюсь участником управляющего комитета ООО Этажи-Сургут</a:t>
            </a: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Open Sans"/>
              <a:buChar char="●"/>
            </a:pPr>
            <a:r>
              <a:rPr lang="ru-RU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предпринимательская деятельность</a:t>
            </a: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Достижения:</a:t>
            </a: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Open Sans"/>
              <a:buChar char="●"/>
            </a:pPr>
            <a:r>
              <a:rPr lang="ru-RU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создание департамента маркетинга с “0”;</a:t>
            </a: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Open Sans"/>
              <a:buChar char="●"/>
            </a:pPr>
            <a:r>
              <a:rPr lang="ru-RU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участие в разработке федеральных рекламных кампаний Этажи;</a:t>
            </a: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Open Sans"/>
              <a:buChar char="●"/>
            </a:pPr>
            <a:r>
              <a:rPr lang="ru-RU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за время работы - рост доли рынка Этажи Сургут с 30% до 50% </a:t>
            </a: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l="26295" t="6592" r="2636" b="10267"/>
          <a:stretch/>
        </p:blipFill>
        <p:spPr>
          <a:xfrm>
            <a:off x="757975" y="690400"/>
            <a:ext cx="3492900" cy="5448300"/>
          </a:xfrm>
          <a:prstGeom prst="roundRect">
            <a:avLst>
              <a:gd name="adj" fmla="val 308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691900" y="785825"/>
            <a:ext cx="998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Маркетинг, новые технологии, экономика внимания </a:t>
            </a:r>
            <a:endParaRPr sz="2300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886025" y="1324625"/>
            <a:ext cx="10257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latin typeface="Open Sans Medium"/>
                <a:ea typeface="Open Sans Medium"/>
                <a:cs typeface="Open Sans Medium"/>
                <a:sym typeface="Open Sans Medium"/>
              </a:rPr>
              <a:t>Цель: познакомить аудиторию с актуальными тенденциями в маркетинге, с новыми технологиями, которые мы используем в работе.</a:t>
            </a:r>
            <a:endParaRPr sz="21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979175" y="2296250"/>
            <a:ext cx="95826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latin typeface="Open Sans Medium"/>
                <a:ea typeface="Open Sans Medium"/>
                <a:cs typeface="Open Sans Medium"/>
                <a:sym typeface="Open Sans Medium"/>
              </a:rPr>
              <a:t>План:</a:t>
            </a:r>
            <a:endParaRPr sz="21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AutoNum type="arabicPeriod"/>
            </a:pPr>
            <a:r>
              <a:rPr lang="ru-RU" sz="2100">
                <a:latin typeface="Open Sans Medium"/>
                <a:ea typeface="Open Sans Medium"/>
                <a:cs typeface="Open Sans Medium"/>
                <a:sym typeface="Open Sans Medium"/>
              </a:rPr>
              <a:t>Искусственный интеллект, большие данные, передовые технологии в маркетинге в нашей деятельности.</a:t>
            </a:r>
            <a:endParaRPr sz="21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AutoNum type="arabicPeriod"/>
            </a:pPr>
            <a:r>
              <a:rPr lang="ru-RU" sz="2100">
                <a:latin typeface="Open Sans Medium"/>
                <a:ea typeface="Open Sans Medium"/>
                <a:cs typeface="Open Sans Medium"/>
                <a:sym typeface="Open Sans Medium"/>
              </a:rPr>
              <a:t>Экономика внимания</a:t>
            </a:r>
            <a:endParaRPr sz="21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932ca90dca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932ca90dca_0_14"/>
          <p:cNvSpPr txBox="1"/>
          <p:nvPr/>
        </p:nvSpPr>
        <p:spPr>
          <a:xfrm>
            <a:off x="691900" y="785825"/>
            <a:ext cx="998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Маркетинг, новые технологии, экономика внимания </a:t>
            </a:r>
            <a:endParaRPr sz="2300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08" name="Google Shape;108;g2932ca90dca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25" y="1724025"/>
            <a:ext cx="8478799" cy="3944425"/>
          </a:xfrm>
          <a:prstGeom prst="rect">
            <a:avLst/>
          </a:prstGeom>
          <a:noFill/>
          <a:ln w="9525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932ca90dca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932ca90dca_0_102"/>
          <p:cNvSpPr txBox="1"/>
          <p:nvPr/>
        </p:nvSpPr>
        <p:spPr>
          <a:xfrm>
            <a:off x="691900" y="785825"/>
            <a:ext cx="998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Маркетинг, новые технологии, экономика внимания </a:t>
            </a:r>
            <a:endParaRPr sz="2300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5" name="Google Shape;115;g2932ca90dca_0_102"/>
          <p:cNvSpPr txBox="1"/>
          <p:nvPr/>
        </p:nvSpPr>
        <p:spPr>
          <a:xfrm>
            <a:off x="691900" y="1936683"/>
            <a:ext cx="69705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Книги, сценарии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Бизнес-планы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Рекламные тексты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Интересные статьи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Инструкции и гайды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Программы питания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Планы реализации задач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Пересказывает содержание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Программный код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т.д.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6" name="Google Shape;116;g2932ca90dca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204" y="1532979"/>
            <a:ext cx="403699" cy="40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932ca90dca_0_102"/>
          <p:cNvSpPr txBox="1"/>
          <p:nvPr/>
        </p:nvSpPr>
        <p:spPr>
          <a:xfrm>
            <a:off x="1503125" y="1488525"/>
            <a:ext cx="6706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Calibri"/>
                <a:ea typeface="Calibri"/>
                <a:cs typeface="Calibri"/>
                <a:sym typeface="Calibri"/>
              </a:rPr>
              <a:t>Что может написать: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932ca90dca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932ca90dca_0_111"/>
          <p:cNvSpPr txBox="1"/>
          <p:nvPr/>
        </p:nvSpPr>
        <p:spPr>
          <a:xfrm>
            <a:off x="691900" y="785825"/>
            <a:ext cx="998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Маркетинг, новые технологии, экономика внимания </a:t>
            </a:r>
            <a:endParaRPr sz="2300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24" name="Google Shape;124;g2932ca90dca_0_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204" y="1532979"/>
            <a:ext cx="403699" cy="40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932ca90dca_0_111"/>
          <p:cNvSpPr txBox="1"/>
          <p:nvPr/>
        </p:nvSpPr>
        <p:spPr>
          <a:xfrm>
            <a:off x="1503125" y="1488525"/>
            <a:ext cx="6706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Calibri"/>
                <a:ea typeface="Calibri"/>
                <a:cs typeface="Calibri"/>
                <a:sym typeface="Calibri"/>
              </a:rPr>
              <a:t>Что еще может: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932ca90dca_0_111"/>
          <p:cNvSpPr txBox="1"/>
          <p:nvPr/>
        </p:nvSpPr>
        <p:spPr>
          <a:xfrm>
            <a:off x="796700" y="2191225"/>
            <a:ext cx="52278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Отвечает на любые вопросы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Общается как человек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Учитывает контекст диалога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Объясняет сложные вещи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Приводит примеры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Примеряет новые роли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Меняет стиль письма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Обучает английскому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Даёт душевные советы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FA37F"/>
              </a:buClr>
              <a:buSzPts val="2100"/>
              <a:buFont typeface="Montserrat Medium"/>
              <a:buChar char="●"/>
            </a:pPr>
            <a:r>
              <a:rPr lang="ru-RU" sz="21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Как поступить, что сказать?</a:t>
            </a: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932ca90dca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932ca90dca_0_24"/>
          <p:cNvSpPr txBox="1"/>
          <p:nvPr/>
        </p:nvSpPr>
        <p:spPr>
          <a:xfrm>
            <a:off x="691900" y="785825"/>
            <a:ext cx="998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Маркетинг, новые технологии, экономика внимания </a:t>
            </a:r>
            <a:endParaRPr sz="2300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3" name="Google Shape;133;g2932ca90dca_0_24"/>
          <p:cNvSpPr txBox="1"/>
          <p:nvPr/>
        </p:nvSpPr>
        <p:spPr>
          <a:xfrm>
            <a:off x="794350" y="1749000"/>
            <a:ext cx="97806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343541"/>
                </a:solidFill>
                <a:highlight>
                  <a:srgbClr val="F7F7F8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В современном информационном обществе внимание стало драгоценным ресурсом, и управление им имеет стратегическое значение для бизнеса, медиа и маркетинга. </a:t>
            </a:r>
            <a:endParaRPr sz="2200">
              <a:solidFill>
                <a:srgbClr val="343541"/>
              </a:solidFill>
              <a:highlight>
                <a:srgbClr val="F7F7F8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43541"/>
              </a:solidFill>
              <a:highlight>
                <a:srgbClr val="F7F7F8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343541"/>
                </a:solidFill>
                <a:highlight>
                  <a:srgbClr val="F7F7F8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Среди бесконечного потока информации и развлечений, конкурирующих за внимание потребителей, успешные организации должны создавать контент и стратегии, способные привлекать и удерживать внимание аудитории.</a:t>
            </a:r>
            <a:endParaRPr sz="2200">
              <a:solidFill>
                <a:srgbClr val="343541"/>
              </a:solidFill>
              <a:highlight>
                <a:srgbClr val="F7F7F8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932ca90dc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932ca90dca_0_30"/>
          <p:cNvSpPr txBox="1"/>
          <p:nvPr/>
        </p:nvSpPr>
        <p:spPr>
          <a:xfrm>
            <a:off x="691900" y="785825"/>
            <a:ext cx="998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Маркетинг, новые технологии, экономика внимания </a:t>
            </a:r>
            <a:endParaRPr sz="2300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0" name="Google Shape;140;g2932ca90dca_0_30"/>
          <p:cNvSpPr txBox="1"/>
          <p:nvPr/>
        </p:nvSpPr>
        <p:spPr>
          <a:xfrm>
            <a:off x="3342800" y="4124275"/>
            <a:ext cx="670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932ca90dca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350" y="2395538"/>
            <a:ext cx="87249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932ca90dca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932ca90dca_0_38"/>
          <p:cNvSpPr txBox="1"/>
          <p:nvPr/>
        </p:nvSpPr>
        <p:spPr>
          <a:xfrm>
            <a:off x="691900" y="785825"/>
            <a:ext cx="998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53535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Маркетинг, новые технологии, экономика внимания </a:t>
            </a:r>
            <a:endParaRPr sz="2300">
              <a:solidFill>
                <a:srgbClr val="53535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8" name="Google Shape;148;g2932ca90dca_0_38"/>
          <p:cNvSpPr txBox="1"/>
          <p:nvPr/>
        </p:nvSpPr>
        <p:spPr>
          <a:xfrm>
            <a:off x="3342800" y="4124275"/>
            <a:ext cx="670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2932ca90dca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300" y="1420750"/>
            <a:ext cx="7647174" cy="48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Широкоэкранный</PresentationFormat>
  <Paragraphs>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Open Sans ExtraBold</vt:lpstr>
      <vt:lpstr>Open Sans</vt:lpstr>
      <vt:lpstr>Arial</vt:lpstr>
      <vt:lpstr>Open Sans Medium</vt:lpstr>
      <vt:lpstr>Montserrat Medium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VrAgent</dc:creator>
  <cp:lastModifiedBy>VrAgent</cp:lastModifiedBy>
  <cp:revision>1</cp:revision>
  <dcterms:created xsi:type="dcterms:W3CDTF">2023-10-25T11:22:32Z</dcterms:created>
  <dcterms:modified xsi:type="dcterms:W3CDTF">2023-10-26T11:00:46Z</dcterms:modified>
</cp:coreProperties>
</file>