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3" r:id="rId7"/>
    <p:sldId id="261" r:id="rId8"/>
    <p:sldId id="264" r:id="rId9"/>
    <p:sldId id="265" r:id="rId10"/>
    <p:sldId id="262" r:id="rId11"/>
    <p:sldId id="266" r:id="rId1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353"/>
    <a:srgbClr val="F36564"/>
    <a:srgbClr val="32C2DF"/>
    <a:srgbClr val="7C3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2F138E-BBF7-4F0A-8D2C-C91E89A8B33B}" v="864" dt="2023-10-26T16:04:58.919"/>
    <p1510:client id="{FA04E26C-C849-4AF4-876C-7B3909EE3CE0}" v="683" dt="2023-10-24T17:57:57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83" d="100"/>
          <a:sy n="83" d="100"/>
        </p:scale>
        <p:origin x="52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8F2238-6DCE-FF95-D382-6E74E17D5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9153D-4D0B-4D3F-813A-AC77EEAB5198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DDB2CD-6911-8FC2-D109-10E69FF86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4C133D-B624-03C0-E84D-1948FE7B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376E0-0FA0-492A-B72F-20ECE0E53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4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6CCFCB-B248-42CF-B1AC-D0F798121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59B96-91BE-4F4F-B134-275A690B3EA7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F1569B-D78A-D814-E619-16D6A50F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E544E5-BE72-D830-C337-9A9D94FA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9FB8-1C43-45D5-8B37-8513695C0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93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478930-7F6B-1460-D909-2A8B73BED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8BCAD-DE7A-489E-AE9F-955C7AF8363F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5104F5-EC99-AA8C-698E-3A89DAE33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EED46-3DC5-73EC-7DD9-702EB1D4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3A3B3-4F55-478F-A986-F0C1D91EC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2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ADFE26-B2A3-9C8F-9223-8C6ADE2D7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AAFC5-5085-4758-8759-68BC9E6BAD5F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E357C4-1A0F-A0DB-1FAB-72813AAC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C92D1F-6EC2-A7B5-3503-DF6B5EED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EB7A4-29DF-4C03-B0E0-0BCD80B7B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55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A3BB0B-2B0C-1A24-5080-75C989A52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A0216-AE79-4C75-B183-78E9FD40285E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F415F8-A61E-2862-0E3F-6AB7D3A7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109AC-7CBF-6645-5BAD-C7CB657F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610EB-4C1C-40E7-AA95-2B21E2C08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61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5DB311F-A149-F6E5-6157-868AAB527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177C8-F623-4A50-A857-C068A5783D11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A148B24-C309-B35A-6E57-BEED8BD3B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28633E3-2024-3F49-CD0C-4FF2742C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A015E-211F-4F48-941E-FA93D6151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23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FEF138CD-8651-E45D-E2E4-39875497D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58266-BF5A-492A-96D3-474F9BE3FB99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83A41580-2520-00DC-6A39-716E3783F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F94F1C36-79E4-C33F-CCC1-4BE25716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E48A1-5ABD-42DD-81F5-04C6A5498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88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F107CFEB-09B9-BA75-0C09-2AC50AF02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98ABF-93C2-45F2-8C99-1C7859819592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52BACE1-C65F-0AAB-7217-E99181B9C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A199FC8C-7C1C-AFB8-2404-29563942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1D487-637D-4236-B873-9DDA12E36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6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8585FBA7-2A22-2226-623F-3046A526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BC8C7-7746-444B-992C-428768C6A0DC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2E8D41C3-03C6-6F08-8762-928ADDA7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62AB3725-4627-C03D-C969-8BCE02446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D6E5C-94A6-427C-9FB2-343E1C373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48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D3D1241-7360-29E3-1B6E-5056BAE14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9769-B64E-4F44-9F4B-B4A14E401D43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646CFA2-E82E-4860-8057-141D7F924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AB6CFA4-B585-EE4C-69B9-7A200C4A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15059-EBC5-4352-AB5B-D46BE0279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3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1BA2F91-1602-D958-E158-CB828C29E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3601-3724-48E8-A4F2-1D85874D5AD2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B14AB48-4581-24B4-4684-F5A5A0B6E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881D2D5-8142-6F05-05F1-2AB09175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D1283-B8A6-432D-962C-FE437EEB3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86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C8F27225-2F38-0938-E786-4BB8CFCB0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EC07D66A-CF12-BD86-FF63-6970EE75A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59883E-F099-1E1C-D0BE-8222C89E0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64D8E7-88C7-4C5B-99FE-BA480B84B335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D865BD-A672-9257-FA16-A98E0599F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FC066A-2DAB-2256-150C-C4C2C387B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B7BAF2-6E5F-4EB4-92F3-5C48E4BCA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>
            <a:extLst>
              <a:ext uri="{FF2B5EF4-FFF2-40B4-BE49-F238E27FC236}">
                <a16:creationId xmlns:a16="http://schemas.microsoft.com/office/drawing/2014/main" id="{3D530301-FD0C-CF29-E66A-D5E75F36B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Прямоугольник 19">
            <a:extLst>
              <a:ext uri="{FF2B5EF4-FFF2-40B4-BE49-F238E27FC236}">
                <a16:creationId xmlns:a16="http://schemas.microsoft.com/office/drawing/2014/main" id="{A08284AD-9EF9-23BB-8175-3C51F38EF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3429000"/>
            <a:ext cx="609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535353"/>
                </a:solidFill>
                <a:latin typeface="Open Sans ExtraBold"/>
                <a:ea typeface="Open Sans ExtraBold"/>
                <a:cs typeface="Open Sans ExtraBold"/>
              </a:rPr>
              <a:t>Тема доклада: Манипуляции и как им противостоять</a:t>
            </a:r>
            <a:endParaRPr lang="ru-RU" altLang="ru-RU" sz="1800" dirty="0">
              <a:solidFill>
                <a:srgbClr val="535353"/>
              </a:solidFill>
              <a:latin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52" name="Прямоугольник 20">
            <a:extLst>
              <a:ext uri="{FF2B5EF4-FFF2-40B4-BE49-F238E27FC236}">
                <a16:creationId xmlns:a16="http://schemas.microsoft.com/office/drawing/2014/main" id="{7DE61AAE-AF05-938D-A55F-A4BB54204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4525963"/>
            <a:ext cx="5934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535353"/>
                </a:solidFill>
                <a:latin typeface="Open Sans ExtraBold"/>
                <a:ea typeface="Open Sans ExtraBold"/>
                <a:cs typeface="Open Sans ExtraBold"/>
              </a:rPr>
              <a:t>Докладчики: </a:t>
            </a:r>
            <a:r>
              <a:rPr lang="ru-RU" altLang="ru-RU" sz="1800" dirty="0" err="1">
                <a:solidFill>
                  <a:srgbClr val="535353"/>
                </a:solidFill>
                <a:latin typeface="Open Sans ExtraBold"/>
                <a:ea typeface="Open Sans ExtraBold"/>
                <a:cs typeface="Open Sans ExtraBold"/>
              </a:rPr>
              <a:t>Труш</a:t>
            </a:r>
            <a:r>
              <a:rPr lang="ru-RU" altLang="ru-RU" sz="1800" dirty="0">
                <a:solidFill>
                  <a:srgbClr val="535353"/>
                </a:solidFill>
                <a:latin typeface="Open Sans ExtraBold"/>
                <a:ea typeface="Open Sans ExtraBold"/>
                <a:cs typeface="Open Sans ExtraBold"/>
              </a:rPr>
              <a:t> Даниил Денисович, Козлов Андрей Вячеславович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A5D28E-F7FE-41CD-A490-C785074A4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DF1A5B4-07CE-FB1E-A661-37F12A61BCE9}"/>
              </a:ext>
            </a:extLst>
          </p:cNvPr>
          <p:cNvSpPr txBox="1">
            <a:spLocks/>
          </p:cNvSpPr>
          <p:nvPr/>
        </p:nvSpPr>
        <p:spPr>
          <a:xfrm>
            <a:off x="825500" y="785813"/>
            <a:ext cx="9852025" cy="733425"/>
          </a:xfrm>
          <a:prstGeom prst="rect">
            <a:avLst/>
          </a:prstGeom>
          <a:noFill/>
        </p:spPr>
        <p:txBody>
          <a:bodyPr lIns="91440" tIns="45720" rIns="91440" bIns="45720" anchor="t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sz="3600" dirty="0">
                <a:latin typeface="Calibri"/>
                <a:ea typeface="Calibri"/>
                <a:cs typeface="Calibri"/>
              </a:rPr>
              <a:t>MANIPULATIONS AND HOW TO RESIST THEM</a:t>
            </a:r>
          </a:p>
          <a:p>
            <a:pPr>
              <a:lnSpc>
                <a:spcPct val="90000"/>
              </a:lnSpc>
              <a:defRPr/>
            </a:pPr>
            <a:endParaRPr lang="ru-RU" altLang="ru-RU" sz="3600" dirty="0">
              <a:latin typeface="Open Sans" pitchFamily="2" charset="0"/>
              <a:ea typeface="Open Sans"/>
              <a:cs typeface="Open Sans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841ECA2-1EE7-73B2-F627-C96D3423652B}"/>
              </a:ext>
            </a:extLst>
          </p:cNvPr>
          <p:cNvSpPr txBox="1">
            <a:spLocks/>
          </p:cNvSpPr>
          <p:nvPr/>
        </p:nvSpPr>
        <p:spPr>
          <a:xfrm>
            <a:off x="825500" y="1885950"/>
            <a:ext cx="9852025" cy="3816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40" tIns="45720" rIns="91440" bIns="45720" anchor="t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ru-RU" altLang="ru-RU" sz="2000" b="1" dirty="0">
              <a:latin typeface="Open Sans" pitchFamily="2" charset="0"/>
              <a:ea typeface="Open Sans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</p:txBody>
      </p:sp>
      <p:pic>
        <p:nvPicPr>
          <p:cNvPr id="2" name="Рисунок 1" descr="Изображение выглядит как текст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08A87367-C4CF-6030-0A8A-A6981B4F5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" t="3361" r="392" b="-840"/>
          <a:stretch/>
        </p:blipFill>
        <p:spPr>
          <a:xfrm>
            <a:off x="1016316" y="2942209"/>
            <a:ext cx="9475411" cy="1426107"/>
          </a:xfrm>
          <a:prstGeom prst="roundRect">
            <a:avLst/>
          </a:prstGeom>
        </p:spPr>
      </p:pic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03FBB106-A911-4924-9B3D-650F408BE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562471-B119-4A0B-B683-DF4D3D4DD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58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DF1A5B4-07CE-FB1E-A661-37F12A61BCE9}"/>
              </a:ext>
            </a:extLst>
          </p:cNvPr>
          <p:cNvSpPr txBox="1">
            <a:spLocks/>
          </p:cNvSpPr>
          <p:nvPr/>
        </p:nvSpPr>
        <p:spPr>
          <a:xfrm>
            <a:off x="825500" y="785813"/>
            <a:ext cx="9852025" cy="733425"/>
          </a:xfrm>
          <a:prstGeom prst="rect">
            <a:avLst/>
          </a:prstGeom>
          <a:noFill/>
        </p:spPr>
        <p:txBody>
          <a:bodyPr lIns="91440" tIns="45720" rIns="91440" bIns="45720" anchor="t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sz="3600" dirty="0">
                <a:latin typeface="Calibri"/>
                <a:ea typeface="Calibri"/>
                <a:cs typeface="Calibri"/>
              </a:rPr>
              <a:t>MANIPULATIONS AND HOW TO RESIST THEM</a:t>
            </a:r>
          </a:p>
          <a:p>
            <a:pPr>
              <a:lnSpc>
                <a:spcPct val="90000"/>
              </a:lnSpc>
              <a:defRPr/>
            </a:pPr>
            <a:endParaRPr lang="ru-RU" altLang="ru-RU" sz="3600" dirty="0">
              <a:latin typeface="Open Sans" pitchFamily="2" charset="0"/>
              <a:ea typeface="Open Sans"/>
              <a:cs typeface="Open Sans" pitchFamily="2" charset="0"/>
            </a:endParaRPr>
          </a:p>
        </p:txBody>
      </p:sp>
      <p:pic>
        <p:nvPicPr>
          <p:cNvPr id="5" name="Рисунок 4" descr="Изображение выглядит как шаблон, пиксель&#10;&#10;Автоматически созданное описание">
            <a:extLst>
              <a:ext uri="{FF2B5EF4-FFF2-40B4-BE49-F238E27FC236}">
                <a16:creationId xmlns:a16="http://schemas.microsoft.com/office/drawing/2014/main" id="{770E256F-C09D-42E5-8941-C36DE01EC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719" y="1999690"/>
            <a:ext cx="3594194" cy="3594194"/>
          </a:xfrm>
          <a:prstGeom prst="rect">
            <a:avLst/>
          </a:prstGeom>
        </p:spPr>
      </p:pic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EAE1C051-8A02-4319-9EAA-1052BB95F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623E64-0D0C-46AD-9DD7-004ECF862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21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D6613E9-753B-03F8-FB2A-B4420990E42B}"/>
              </a:ext>
            </a:extLst>
          </p:cNvPr>
          <p:cNvSpPr/>
          <p:nvPr/>
        </p:nvSpPr>
        <p:spPr>
          <a:xfrm>
            <a:off x="825500" y="785813"/>
            <a:ext cx="4379913" cy="5286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>
                <a:solidFill>
                  <a:srgbClr val="535353"/>
                </a:solidFill>
                <a:latin typeface="Open Sans" pitchFamily="2" charset="0"/>
                <a:cs typeface="Open Sans" pitchFamily="2" charset="0"/>
              </a:rPr>
              <a:t>Место для фотографии </a:t>
            </a:r>
          </a:p>
          <a:p>
            <a:pPr algn="ctr" eaLnBrk="1" hangingPunct="1">
              <a:defRPr/>
            </a:pPr>
            <a:r>
              <a:rPr lang="ru-RU" altLang="ru-RU">
                <a:solidFill>
                  <a:srgbClr val="535353"/>
                </a:solidFill>
                <a:latin typeface="Open Sans" pitchFamily="2" charset="0"/>
                <a:cs typeface="Open Sans" pitchFamily="2" charset="0"/>
              </a:rPr>
              <a:t>докладчика</a:t>
            </a:r>
          </a:p>
        </p:txBody>
      </p:sp>
      <p:sp>
        <p:nvSpPr>
          <p:cNvPr id="3076" name="TextBox 6">
            <a:extLst>
              <a:ext uri="{FF2B5EF4-FFF2-40B4-BE49-F238E27FC236}">
                <a16:creationId xmlns:a16="http://schemas.microsoft.com/office/drawing/2014/main" id="{8B4DA607-9AFE-76CF-525D-32672B24B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25" y="1430338"/>
            <a:ext cx="487637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Труш</a:t>
            </a:r>
            <a:r>
              <a:rPr lang="ru-RU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Даниил Денисович</a:t>
            </a:r>
            <a:endParaRPr lang="ru-RU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800" dirty="0">
                <a:latin typeface="Calibri"/>
                <a:ea typeface="Calibri"/>
                <a:cs typeface="Calibri"/>
              </a:rPr>
              <a:t>Студент ЧУ ДПО ЦГО "Лингва", программа: </a:t>
            </a:r>
            <a:endParaRPr lang="ru-RU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800" dirty="0">
                <a:latin typeface="Calibri"/>
                <a:ea typeface="Calibri"/>
                <a:cs typeface="Calibri"/>
              </a:rPr>
              <a:t>"Элита нации"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800" dirty="0">
                <a:latin typeface="Calibri"/>
                <a:ea typeface="Calibri"/>
                <a:cs typeface="Calibri"/>
              </a:rPr>
              <a:t>Получаю образование в </a:t>
            </a:r>
            <a:r>
              <a:rPr lang="ru-RU" sz="1800" dirty="0" err="1">
                <a:latin typeface="Calibri"/>
                <a:ea typeface="Calibri"/>
                <a:cs typeface="Calibri"/>
              </a:rPr>
              <a:t>Лингва</a:t>
            </a:r>
            <a:r>
              <a:rPr lang="ru-RU" sz="1800" dirty="0">
                <a:latin typeface="Calibri"/>
                <a:ea typeface="Calibri"/>
                <a:cs typeface="Calibri"/>
              </a:rPr>
              <a:t> с 2017 г., финалист Молодёжной конференции «Диалог культур как основа безопасного будущего в цифровой реальности» в 2023 г.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800" dirty="0">
                <a:latin typeface="Calibri"/>
                <a:ea typeface="Calibri"/>
                <a:cs typeface="Calibri"/>
              </a:rPr>
              <a:t>Занимаюсь тайским боксом.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800" dirty="0">
                <a:latin typeface="Calibri"/>
                <a:ea typeface="Calibri"/>
                <a:cs typeface="Calibri"/>
              </a:rPr>
              <a:t>Долгое время интересовался психологией, при </a:t>
            </a:r>
            <a:endParaRPr lang="ru-RU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800" dirty="0">
                <a:latin typeface="Calibri"/>
                <a:ea typeface="Calibri"/>
                <a:cs typeface="Calibri"/>
              </a:rPr>
              <a:t>выборе темы доклада решил выбрать то, </a:t>
            </a:r>
            <a:endParaRPr lang="ru-RU" dirty="0"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800" dirty="0">
                <a:latin typeface="Calibri"/>
                <a:ea typeface="Calibri"/>
                <a:cs typeface="Calibri"/>
              </a:rPr>
              <a:t>что было интересно</a:t>
            </a:r>
            <a:endParaRPr lang="ru-RU" dirty="0">
              <a:ea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62" y="785812"/>
            <a:ext cx="4271788" cy="538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C47A9E45-4595-44B3-8055-8BECDCE95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761E7A-58A1-4C30-BCA2-F0E23444F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D6613E9-753B-03F8-FB2A-B4420990E42B}"/>
              </a:ext>
            </a:extLst>
          </p:cNvPr>
          <p:cNvSpPr/>
          <p:nvPr/>
        </p:nvSpPr>
        <p:spPr>
          <a:xfrm>
            <a:off x="825500" y="785813"/>
            <a:ext cx="4379913" cy="5286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>
                <a:solidFill>
                  <a:srgbClr val="535353"/>
                </a:solidFill>
                <a:latin typeface="Open Sans" pitchFamily="2" charset="0"/>
                <a:cs typeface="Open Sans" pitchFamily="2" charset="0"/>
              </a:rPr>
              <a:t>Место для фотографии </a:t>
            </a:r>
          </a:p>
          <a:p>
            <a:pPr algn="ctr" eaLnBrk="1" hangingPunct="1">
              <a:defRPr/>
            </a:pPr>
            <a:r>
              <a:rPr lang="ru-RU" altLang="ru-RU">
                <a:solidFill>
                  <a:srgbClr val="535353"/>
                </a:solidFill>
                <a:latin typeface="Open Sans" pitchFamily="2" charset="0"/>
                <a:cs typeface="Open Sans" pitchFamily="2" charset="0"/>
              </a:rPr>
              <a:t>докладчика</a:t>
            </a:r>
          </a:p>
        </p:txBody>
      </p:sp>
      <p:sp>
        <p:nvSpPr>
          <p:cNvPr id="3076" name="TextBox 6">
            <a:extLst>
              <a:ext uri="{FF2B5EF4-FFF2-40B4-BE49-F238E27FC236}">
                <a16:creationId xmlns:a16="http://schemas.microsoft.com/office/drawing/2014/main" id="{8B4DA607-9AFE-76CF-525D-32672B24B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25" y="1430338"/>
            <a:ext cx="590084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Calibri"/>
                <a:ea typeface="Calibri"/>
                <a:cs typeface="Calibri"/>
              </a:rPr>
              <a:t>Козлов Андрей Вячеславович</a:t>
            </a:r>
            <a:endParaRPr lang="ru-RU" altLang="ru-RU" sz="1800" dirty="0">
              <a:ea typeface="Calibri"/>
              <a:cs typeface="Calibri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Calibri"/>
                <a:ea typeface="Calibri"/>
                <a:cs typeface="Calibri"/>
              </a:rPr>
              <a:t>Студент </a:t>
            </a:r>
            <a:r>
              <a:rPr lang="ru-RU" sz="1800" dirty="0">
                <a:latin typeface="Calibri"/>
                <a:ea typeface="Calibri"/>
                <a:cs typeface="Calibri"/>
              </a:rPr>
              <a:t>ЧУ ДПО ЦГО "</a:t>
            </a:r>
            <a:r>
              <a:rPr lang="ru-RU" sz="1800" dirty="0" err="1">
                <a:latin typeface="Calibri"/>
                <a:ea typeface="Calibri"/>
                <a:cs typeface="Calibri"/>
              </a:rPr>
              <a:t>Лингва</a:t>
            </a:r>
            <a:r>
              <a:rPr lang="ru-RU" sz="1800" dirty="0">
                <a:latin typeface="Calibri"/>
                <a:ea typeface="Calibri"/>
                <a:cs typeface="Calibri"/>
              </a:rPr>
              <a:t>«, 2015-2023 гг., </a:t>
            </a:r>
            <a:endParaRPr lang="ru-RU" altLang="ru-RU" sz="1800" dirty="0"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ea typeface="Calibri"/>
                <a:cs typeface="Calibri"/>
              </a:rPr>
              <a:t>финалист Молодёжной конференции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ea typeface="Calibri"/>
                <a:cs typeface="Calibri"/>
              </a:rPr>
              <a:t>«Диалог культур как основа безопасного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ea typeface="Calibri"/>
                <a:cs typeface="Calibri"/>
              </a:rPr>
              <a:t>будущего в цифровой реальности» в 2023 г.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800" dirty="0">
              <a:latin typeface="Calibri"/>
              <a:ea typeface="Calibri"/>
              <a:cs typeface="Calibri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Calibri"/>
                <a:ea typeface="Calibri"/>
                <a:cs typeface="Calibri"/>
              </a:rPr>
              <a:t>Я показываю успехи в областях математики и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Calibri"/>
                <a:ea typeface="Calibri"/>
                <a:cs typeface="Calibri"/>
              </a:rPr>
              <a:t>информатики, являюсь победителем регионального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Calibri"/>
                <a:ea typeface="Calibri"/>
                <a:cs typeface="Calibri"/>
              </a:rPr>
              <a:t>этапа ВСОШ по математике и др. соревнованиях, 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 err="1">
                <a:latin typeface="Calibri"/>
                <a:ea typeface="Calibri"/>
                <a:cs typeface="Calibri"/>
              </a:rPr>
              <a:t>хакатонах</a:t>
            </a:r>
            <a:r>
              <a:rPr lang="ru-RU" altLang="ru-RU" sz="1800" dirty="0">
                <a:latin typeface="Calibri"/>
                <a:ea typeface="Calibri"/>
                <a:cs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800" dirty="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Calibri"/>
                <a:ea typeface="Calibri"/>
                <a:cs typeface="Calibri"/>
              </a:rPr>
              <a:t>При выборе проекта я захотел попробовать что-то новое, 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Calibri"/>
                <a:ea typeface="Calibri"/>
                <a:cs typeface="Calibri"/>
              </a:rPr>
              <a:t>поэтому выбрал область психологии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800" dirty="0">
              <a:latin typeface="Calibri"/>
              <a:ea typeface="Calibri"/>
              <a:cs typeface="Calibri"/>
            </a:endParaRPr>
          </a:p>
        </p:txBody>
      </p:sp>
      <p:pic>
        <p:nvPicPr>
          <p:cNvPr id="2" name="Рисунок 1" descr="Изображение выглядит как человек, одежда, в помещении, музыка&#10;&#10;Автоматически созданное описание">
            <a:extLst>
              <a:ext uri="{FF2B5EF4-FFF2-40B4-BE49-F238E27FC236}">
                <a16:creationId xmlns:a16="http://schemas.microsoft.com/office/drawing/2014/main" id="{F064E918-02FE-5990-11FA-D70B8E821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" t="300" b="18877"/>
          <a:stretch/>
        </p:blipFill>
        <p:spPr>
          <a:xfrm>
            <a:off x="826863" y="783697"/>
            <a:ext cx="4374645" cy="5291624"/>
          </a:xfrm>
          <a:prstGeom prst="rect">
            <a:avLst/>
          </a:prstGeom>
        </p:spPr>
      </p:pic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D582A976-B1A6-49CB-BBD8-A046FE769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01BDDA-6A83-4711-9C87-D42846906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2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D6CABBA-D791-9F53-1D49-CC3A7AA4BDD1}"/>
              </a:ext>
            </a:extLst>
          </p:cNvPr>
          <p:cNvSpPr/>
          <p:nvPr/>
        </p:nvSpPr>
        <p:spPr>
          <a:xfrm>
            <a:off x="825500" y="2254250"/>
            <a:ext cx="4379913" cy="3817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>
                <a:solidFill>
                  <a:srgbClr val="535353"/>
                </a:solidFill>
                <a:latin typeface="Open Sans"/>
                <a:ea typeface="Open Sans"/>
                <a:cs typeface="Open Sans"/>
              </a:rPr>
              <a:t>Место для фотографии или изображения. Можете вставить на это место, удалив данную фигуру нажатием правой кнопки. </a:t>
            </a:r>
            <a:endParaRPr lang="ru-RU" altLang="ru-RU">
              <a:solidFill>
                <a:srgbClr val="535353"/>
              </a:solidFill>
              <a:latin typeface="Open Sans" pitchFamily="2" charset="0"/>
              <a:cs typeface="Open Sans" pitchFamily="2" charset="0"/>
            </a:endParaRPr>
          </a:p>
          <a:p>
            <a:pPr algn="ctr" eaLnBrk="1" hangingPunct="1">
              <a:defRPr/>
            </a:pPr>
            <a:r>
              <a:rPr lang="ru-RU" altLang="ru-RU" dirty="0">
                <a:solidFill>
                  <a:srgbClr val="535353"/>
                </a:solidFill>
                <a:latin typeface="Open Sans"/>
                <a:ea typeface="Open Sans"/>
                <a:cs typeface="Open Sans"/>
              </a:rPr>
              <a:t>Если есть трудности — о</a:t>
            </a:r>
            <a:r>
              <a:rPr lang="ru-RU" dirty="0">
                <a:solidFill>
                  <a:srgbClr val="535353"/>
                </a:solidFill>
                <a:latin typeface="Calibri"/>
                <a:ea typeface="Calibri"/>
                <a:cs typeface="Calibri"/>
              </a:rPr>
              <a:t>[</a:t>
            </a:r>
            <a:r>
              <a:rPr lang="ru-RU" dirty="0" err="1">
                <a:solidFill>
                  <a:srgbClr val="535353"/>
                </a:solidFill>
                <a:latin typeface="Calibri"/>
                <a:ea typeface="Calibri"/>
                <a:cs typeface="Calibri"/>
              </a:rPr>
              <a:t>object</a:t>
            </a:r>
            <a:r>
              <a:rPr lang="ru-RU" dirty="0">
                <a:solidFill>
                  <a:srgbClr val="535353"/>
                </a:solidFill>
                <a:latin typeface="Calibri"/>
                <a:ea typeface="Calibri"/>
                <a:cs typeface="Calibri"/>
              </a:rPr>
              <a:t> File]</a:t>
            </a:r>
            <a:r>
              <a:rPr lang="ru-RU" altLang="ru-RU" dirty="0" err="1">
                <a:solidFill>
                  <a:srgbClr val="535353"/>
                </a:solidFill>
                <a:latin typeface="Open Sans"/>
                <a:ea typeface="Open Sans"/>
                <a:cs typeface="Open Sans"/>
              </a:rPr>
              <a:t>ргкомитет</a:t>
            </a:r>
            <a:r>
              <a:rPr lang="ru-RU" altLang="ru-RU" dirty="0">
                <a:solidFill>
                  <a:srgbClr val="535353"/>
                </a:solidFill>
                <a:latin typeface="Open Sans"/>
                <a:ea typeface="Open Sans"/>
                <a:cs typeface="Open Sans"/>
              </a:rPr>
              <a:t> всегда на связи! </a:t>
            </a:r>
            <a:endParaRPr lang="ru-RU" altLang="ru-RU" dirty="0">
              <a:solidFill>
                <a:srgbClr val="535353"/>
              </a:solidFill>
              <a:latin typeface="Open Sans" pitchFamily="2" charset="0"/>
              <a:ea typeface="Open Sans"/>
              <a:cs typeface="Open Sans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93D52-5E9C-F24B-11E2-D572F725D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785813"/>
            <a:ext cx="9852025" cy="1176337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dirty="0">
                <a:latin typeface="Open Sans"/>
                <a:ea typeface="Open Sans"/>
                <a:cs typeface="Open Sans"/>
              </a:rPr>
              <a:t>MANIPULATIONS AND HOW TO RESIST THEM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324958C-CDE3-AA9B-0453-80BD8F7B1DD3}"/>
              </a:ext>
            </a:extLst>
          </p:cNvPr>
          <p:cNvSpPr txBox="1">
            <a:spLocks/>
          </p:cNvSpPr>
          <p:nvPr/>
        </p:nvSpPr>
        <p:spPr>
          <a:xfrm>
            <a:off x="5432425" y="2254250"/>
            <a:ext cx="5245100" cy="3817938"/>
          </a:xfrm>
          <a:prstGeom prst="rect">
            <a:avLst/>
          </a:prstGeom>
          <a:noFill/>
        </p:spPr>
        <p:txBody>
          <a:bodyPr lIns="91440" tIns="45720" rIns="91440" bIns="45720" anchor="t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dirty="0" err="1">
                <a:latin typeface="Open Sans"/>
                <a:ea typeface="Open Sans"/>
                <a:cs typeface="Open Sans"/>
              </a:rPr>
              <a:t>Goal</a:t>
            </a:r>
            <a:r>
              <a:rPr lang="ru-RU" altLang="ru-RU" sz="2000" b="1" dirty="0">
                <a:latin typeface="Open Sans"/>
                <a:ea typeface="Open Sans"/>
                <a:cs typeface="Open Sans"/>
              </a:rPr>
              <a:t>: </a:t>
            </a:r>
            <a:r>
              <a:rPr lang="ru-RU" altLang="ru-RU" sz="2000" dirty="0" err="1">
                <a:latin typeface="Open Sans"/>
                <a:ea typeface="Open Sans"/>
                <a:cs typeface="Open Sans"/>
              </a:rPr>
              <a:t>to</a:t>
            </a:r>
            <a:r>
              <a:rPr lang="ru-RU" altLang="ru-RU" sz="2000" dirty="0">
                <a:latin typeface="Open Sans"/>
                <a:ea typeface="Open Sans"/>
                <a:cs typeface="Open Sans"/>
              </a:rPr>
              <a:t> </a:t>
            </a:r>
            <a:r>
              <a:rPr lang="ru-RU" altLang="ru-RU" sz="2000" dirty="0" err="1">
                <a:latin typeface="Open Sans"/>
                <a:ea typeface="Open Sans"/>
                <a:cs typeface="Open Sans"/>
              </a:rPr>
              <a:t>research</a:t>
            </a:r>
            <a:r>
              <a:rPr lang="ru-RU" altLang="ru-RU" sz="2000" dirty="0">
                <a:latin typeface="Open Sans"/>
                <a:ea typeface="Open Sans"/>
                <a:cs typeface="Open Sans"/>
              </a:rPr>
              <a:t> </a:t>
            </a:r>
            <a:r>
              <a:rPr lang="ru-RU" altLang="ru-RU" sz="2000" dirty="0" err="1">
                <a:latin typeface="Open Sans"/>
                <a:ea typeface="Open Sans"/>
                <a:cs typeface="Open Sans"/>
              </a:rPr>
              <a:t>information</a:t>
            </a:r>
            <a:r>
              <a:rPr lang="ru-RU" altLang="ru-RU" sz="2000" dirty="0">
                <a:latin typeface="Open Sans"/>
                <a:ea typeface="Open Sans"/>
                <a:cs typeface="Open Sans"/>
              </a:rPr>
              <a:t> </a:t>
            </a:r>
            <a:r>
              <a:rPr lang="ru-RU" altLang="ru-RU" sz="2000" dirty="0" err="1">
                <a:latin typeface="Open Sans"/>
                <a:ea typeface="Open Sans"/>
                <a:cs typeface="Open Sans"/>
              </a:rPr>
              <a:t>about</a:t>
            </a:r>
            <a:r>
              <a:rPr lang="ru-RU" altLang="ru-RU" sz="2000" dirty="0">
                <a:latin typeface="Open Sans"/>
                <a:ea typeface="Open Sans"/>
                <a:cs typeface="Open Sans"/>
              </a:rPr>
              <a:t> </a:t>
            </a:r>
            <a:r>
              <a:rPr lang="ru-RU" altLang="ru-RU" sz="2000" dirty="0" err="1">
                <a:latin typeface="Open Sans"/>
                <a:ea typeface="Open Sans"/>
                <a:cs typeface="Open Sans"/>
              </a:rPr>
              <a:t>different</a:t>
            </a:r>
            <a:r>
              <a:rPr lang="ru-RU" altLang="ru-RU" sz="2000" dirty="0">
                <a:latin typeface="Open Sans"/>
                <a:ea typeface="Open Sans"/>
                <a:cs typeface="Open Sans"/>
              </a:rPr>
              <a:t> </a:t>
            </a:r>
            <a:r>
              <a:rPr lang="ru-RU" altLang="ru-RU" sz="2000" dirty="0" err="1">
                <a:latin typeface="Open Sans"/>
                <a:ea typeface="Open Sans"/>
                <a:cs typeface="Open Sans"/>
              </a:rPr>
              <a:t>types</a:t>
            </a:r>
            <a:r>
              <a:rPr lang="ru-RU" altLang="ru-RU" sz="2000" dirty="0">
                <a:latin typeface="Open Sans"/>
                <a:ea typeface="Open Sans"/>
                <a:cs typeface="Open Sans"/>
              </a:rPr>
              <a:t> </a:t>
            </a:r>
            <a:r>
              <a:rPr lang="ru-RU" altLang="ru-RU" sz="2000" dirty="0" err="1">
                <a:latin typeface="Open Sans"/>
                <a:ea typeface="Open Sans"/>
                <a:cs typeface="Open Sans"/>
              </a:rPr>
              <a:t>of</a:t>
            </a:r>
            <a:r>
              <a:rPr lang="ru-RU" altLang="ru-RU" sz="2000" dirty="0">
                <a:latin typeface="Open Sans"/>
                <a:ea typeface="Open Sans"/>
                <a:cs typeface="Open Sans"/>
              </a:rPr>
              <a:t> </a:t>
            </a:r>
            <a:r>
              <a:rPr lang="ru-RU" altLang="ru-RU" sz="2000" dirty="0" err="1">
                <a:latin typeface="Open Sans"/>
                <a:ea typeface="Open Sans"/>
                <a:cs typeface="Open Sans"/>
              </a:rPr>
              <a:t>manipulations</a:t>
            </a:r>
            <a:r>
              <a:rPr lang="ru-RU" altLang="ru-RU" sz="2000" dirty="0">
                <a:latin typeface="Open Sans"/>
                <a:ea typeface="Open Sans"/>
                <a:cs typeface="Open Sans"/>
              </a:rPr>
              <a:t>,</a:t>
            </a:r>
            <a:endParaRPr lang="ru-RU" altLang="ru-RU" sz="2000" dirty="0">
              <a:latin typeface="Open Sans"/>
              <a:ea typeface="Calibri" panose="020F0502020204030204" pitchFamily="34" charset="0"/>
              <a:cs typeface="Open Sans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dirty="0" err="1">
                <a:latin typeface="Open Sans"/>
                <a:ea typeface="Open Sans"/>
                <a:cs typeface="Open Sans"/>
              </a:rPr>
              <a:t>structure</a:t>
            </a:r>
            <a:r>
              <a:rPr lang="ru-RU" sz="2000" dirty="0">
                <a:latin typeface="Open Sans"/>
                <a:ea typeface="Open Sans"/>
                <a:cs typeface="Open Sans"/>
              </a:rPr>
              <a:t> </a:t>
            </a:r>
            <a:r>
              <a:rPr lang="ru-RU" sz="2000" dirty="0" err="1">
                <a:latin typeface="Open Sans"/>
                <a:ea typeface="Open Sans"/>
                <a:cs typeface="Open Sans"/>
              </a:rPr>
              <a:t>it</a:t>
            </a:r>
            <a:r>
              <a:rPr lang="ru-RU" sz="2000" dirty="0">
                <a:latin typeface="Open Sans"/>
                <a:ea typeface="Open Sans"/>
                <a:cs typeface="Open Sans"/>
              </a:rPr>
              <a:t> </a:t>
            </a:r>
            <a:r>
              <a:rPr lang="ru-RU" sz="2000" dirty="0" err="1">
                <a:latin typeface="Open Sans"/>
                <a:ea typeface="Open Sans"/>
                <a:cs typeface="Open Sans"/>
              </a:rPr>
              <a:t>and</a:t>
            </a:r>
            <a:r>
              <a:rPr lang="ru-RU" sz="2000" dirty="0">
                <a:latin typeface="Open Sans"/>
                <a:ea typeface="Open Sans"/>
                <a:cs typeface="Open Sans"/>
              </a:rPr>
              <a:t> </a:t>
            </a:r>
            <a:r>
              <a:rPr lang="ru-RU" sz="2000" dirty="0" err="1">
                <a:latin typeface="Open Sans"/>
                <a:ea typeface="Open Sans"/>
                <a:cs typeface="Open Sans"/>
              </a:rPr>
              <a:t>present</a:t>
            </a:r>
            <a:r>
              <a:rPr lang="ru-RU" sz="2000" dirty="0">
                <a:latin typeface="Open Sans"/>
                <a:ea typeface="Open Sans"/>
                <a:cs typeface="Open Sans"/>
              </a:rPr>
              <a:t> </a:t>
            </a:r>
            <a:r>
              <a:rPr lang="ru-RU" sz="2000" dirty="0" err="1">
                <a:latin typeface="Open Sans"/>
                <a:ea typeface="Open Sans"/>
                <a:cs typeface="Open Sans"/>
              </a:rPr>
              <a:t>this</a:t>
            </a:r>
            <a:r>
              <a:rPr lang="ru-RU" sz="2000" dirty="0">
                <a:latin typeface="Open Sans"/>
                <a:ea typeface="Open Sans"/>
                <a:cs typeface="Open Sans"/>
              </a:rPr>
              <a:t> </a:t>
            </a:r>
            <a:r>
              <a:rPr lang="ru-RU" sz="2000" dirty="0" err="1">
                <a:latin typeface="Open Sans"/>
                <a:ea typeface="Open Sans"/>
                <a:cs typeface="Open Sans"/>
              </a:rPr>
              <a:t>info</a:t>
            </a:r>
            <a:r>
              <a:rPr lang="ru-RU" sz="2000" dirty="0">
                <a:latin typeface="Open Sans"/>
                <a:ea typeface="Open Sans"/>
                <a:cs typeface="Open Sans"/>
              </a:rPr>
              <a:t> </a:t>
            </a:r>
            <a:r>
              <a:rPr lang="ru-RU" sz="2000" dirty="0" err="1">
                <a:latin typeface="Open Sans"/>
                <a:ea typeface="Open Sans"/>
                <a:cs typeface="Open Sans"/>
              </a:rPr>
              <a:t>as</a:t>
            </a:r>
            <a:r>
              <a:rPr lang="ru-RU" sz="2000" dirty="0">
                <a:latin typeface="Open Sans"/>
                <a:ea typeface="Open Sans"/>
                <a:cs typeface="Open Sans"/>
              </a:rPr>
              <a:t> a </a:t>
            </a:r>
            <a:r>
              <a:rPr lang="ru-RU" sz="2000" dirty="0" err="1">
                <a:latin typeface="Open Sans"/>
                <a:ea typeface="Open Sans"/>
                <a:cs typeface="Open Sans"/>
              </a:rPr>
              <a:t>video</a:t>
            </a:r>
            <a:r>
              <a:rPr lang="ru-RU" sz="2000" dirty="0">
                <a:latin typeface="Open Sans"/>
                <a:ea typeface="Open Sans"/>
                <a:cs typeface="Open Sans"/>
              </a:rPr>
              <a:t>, </a:t>
            </a:r>
            <a:r>
              <a:rPr lang="ru-RU" sz="2000" dirty="0" err="1">
                <a:latin typeface="Open Sans"/>
                <a:ea typeface="Open Sans"/>
                <a:cs typeface="Open Sans"/>
              </a:rPr>
              <a:t>where</a:t>
            </a:r>
            <a:r>
              <a:rPr lang="ru-RU" sz="2000" dirty="0">
                <a:latin typeface="Open Sans"/>
                <a:ea typeface="Open Sans"/>
                <a:cs typeface="Open Sans"/>
              </a:rPr>
              <a:t> </a:t>
            </a:r>
            <a:r>
              <a:rPr lang="ru-RU" sz="2000" dirty="0" err="1">
                <a:latin typeface="Open Sans"/>
                <a:ea typeface="Open Sans"/>
                <a:cs typeface="Open Sans"/>
              </a:rPr>
              <a:t>team</a:t>
            </a:r>
            <a:r>
              <a:rPr lang="ru-RU" sz="2000" dirty="0">
                <a:latin typeface="Open Sans"/>
                <a:ea typeface="Open Sans"/>
                <a:cs typeface="Open Sans"/>
              </a:rPr>
              <a:t> </a:t>
            </a:r>
            <a:r>
              <a:rPr lang="ru-RU" sz="2000" dirty="0" err="1">
                <a:latin typeface="Open Sans"/>
                <a:ea typeface="Open Sans"/>
                <a:cs typeface="Open Sans"/>
              </a:rPr>
              <a:t>members</a:t>
            </a:r>
            <a:r>
              <a:rPr lang="ru-RU" sz="2000" dirty="0">
                <a:latin typeface="Open Sans"/>
                <a:ea typeface="Open Sans"/>
                <a:cs typeface="Open Sans"/>
              </a:rPr>
              <a:t> </a:t>
            </a:r>
            <a:r>
              <a:rPr lang="ru-RU" sz="2000" dirty="0" err="1">
                <a:latin typeface="Open Sans"/>
                <a:ea typeface="Open Sans"/>
                <a:cs typeface="Open Sans"/>
              </a:rPr>
              <a:t>will</a:t>
            </a:r>
            <a:r>
              <a:rPr lang="ru-RU" sz="2000" dirty="0">
                <a:latin typeface="Open Sans"/>
                <a:ea typeface="Open Sans"/>
                <a:cs typeface="Open Sans"/>
              </a:rPr>
              <a:t> </a:t>
            </a:r>
            <a:r>
              <a:rPr lang="ru-RU" sz="2000" dirty="0" err="1">
                <a:latin typeface="Open Sans"/>
                <a:ea typeface="Open Sans"/>
                <a:cs typeface="Open Sans"/>
              </a:rPr>
              <a:t>be</a:t>
            </a:r>
            <a:r>
              <a:rPr lang="ru-RU" sz="2000" dirty="0">
                <a:latin typeface="Open Sans"/>
                <a:ea typeface="Open Sans"/>
                <a:cs typeface="Open Sans"/>
              </a:rPr>
              <a:t> </a:t>
            </a:r>
            <a:r>
              <a:rPr lang="ru-RU" sz="2000" dirty="0" err="1">
                <a:latin typeface="Open Sans"/>
                <a:ea typeface="Open Sans"/>
                <a:cs typeface="Open Sans"/>
              </a:rPr>
              <a:t>explaining</a:t>
            </a:r>
            <a:r>
              <a:rPr lang="ru-RU" sz="2000" dirty="0">
                <a:latin typeface="Open Sans"/>
                <a:ea typeface="Open Sans"/>
                <a:cs typeface="Open Sans"/>
              </a:rPr>
              <a:t> </a:t>
            </a:r>
            <a:r>
              <a:rPr lang="ru-RU" sz="2000" dirty="0" err="1">
                <a:latin typeface="Open Sans"/>
                <a:ea typeface="Open Sans"/>
                <a:cs typeface="Open Sans"/>
              </a:rPr>
              <a:t>it</a:t>
            </a:r>
            <a:r>
              <a:rPr lang="ru-RU" sz="2000" dirty="0">
                <a:latin typeface="Open Sans"/>
                <a:ea typeface="Open Sans"/>
                <a:cs typeface="Open Sans"/>
              </a:rPr>
              <a:t> </a:t>
            </a:r>
            <a:r>
              <a:rPr lang="ru-RU" sz="2000" dirty="0" err="1">
                <a:latin typeface="Open Sans"/>
                <a:ea typeface="Open Sans"/>
                <a:cs typeface="Open Sans"/>
              </a:rPr>
              <a:t>to</a:t>
            </a:r>
            <a:r>
              <a:rPr lang="ru-RU" sz="2000" dirty="0">
                <a:latin typeface="Open Sans"/>
                <a:ea typeface="Open Sans"/>
                <a:cs typeface="Open Sans"/>
              </a:rPr>
              <a:t> </a:t>
            </a:r>
            <a:r>
              <a:rPr lang="ru-RU" sz="2000" dirty="0" err="1">
                <a:latin typeface="Open Sans"/>
                <a:ea typeface="Open Sans"/>
                <a:cs typeface="Open Sans"/>
              </a:rPr>
              <a:t>the</a:t>
            </a:r>
            <a:r>
              <a:rPr lang="ru-RU" sz="2000" dirty="0">
                <a:latin typeface="Open Sans"/>
                <a:ea typeface="Open Sans"/>
                <a:cs typeface="Open Sans"/>
              </a:rPr>
              <a:t> </a:t>
            </a:r>
            <a:r>
              <a:rPr lang="ru-RU" sz="2000" dirty="0" err="1">
                <a:latin typeface="Open Sans"/>
                <a:ea typeface="Open Sans"/>
                <a:cs typeface="Open Sans"/>
              </a:rPr>
              <a:t>audience</a:t>
            </a:r>
            <a:r>
              <a:rPr lang="ru-RU" sz="2000" dirty="0">
                <a:latin typeface="Open Sans"/>
                <a:ea typeface="Open Sans"/>
                <a:cs typeface="Open Sans"/>
              </a:rPr>
              <a:t>.</a:t>
            </a:r>
          </a:p>
          <a:p>
            <a:pPr>
              <a:lnSpc>
                <a:spcPct val="80000"/>
              </a:lnSpc>
              <a:defRPr/>
            </a:pPr>
            <a:endParaRPr lang="ru-RU" sz="2000" dirty="0"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ru-RU" altLang="ru-RU" sz="2000" b="1" dirty="0">
                <a:latin typeface="Open Sans"/>
                <a:ea typeface="Open Sans"/>
                <a:cs typeface="Open Sans"/>
              </a:rPr>
              <a:t>Plan: </a:t>
            </a:r>
            <a:r>
              <a:rPr lang="ru-RU" sz="2000" dirty="0">
                <a:latin typeface="Arial"/>
                <a:ea typeface="Open Sans"/>
                <a:cs typeface="Arial"/>
              </a:rPr>
              <a:t>1 — The </a:t>
            </a:r>
            <a:r>
              <a:rPr lang="ru-RU" sz="2000" dirty="0" err="1">
                <a:latin typeface="Arial"/>
                <a:ea typeface="Open Sans"/>
                <a:cs typeface="Arial"/>
              </a:rPr>
              <a:t>main</a:t>
            </a:r>
            <a:r>
              <a:rPr lang="ru-RU" sz="2000" dirty="0">
                <a:latin typeface="Arial"/>
                <a:ea typeface="Open Sans"/>
                <a:cs typeface="Arial"/>
              </a:rPr>
              <a:t> </a:t>
            </a:r>
            <a:r>
              <a:rPr lang="ru-RU" sz="2000" dirty="0" err="1">
                <a:latin typeface="Arial"/>
                <a:ea typeface="Open Sans"/>
                <a:cs typeface="Arial"/>
              </a:rPr>
              <a:t>one</a:t>
            </a:r>
            <a:r>
              <a:rPr lang="ru-RU" sz="2000" dirty="0">
                <a:latin typeface="Arial"/>
                <a:ea typeface="Open Sans"/>
                <a:cs typeface="Arial"/>
              </a:rPr>
              <a:t> </a:t>
            </a:r>
            <a:r>
              <a:rPr lang="ru-RU" sz="2000" dirty="0" err="1">
                <a:latin typeface="Arial"/>
                <a:ea typeface="Open Sans"/>
                <a:cs typeface="Arial"/>
              </a:rPr>
              <a:t>is</a:t>
            </a:r>
            <a:r>
              <a:rPr lang="ru-RU" sz="2000" dirty="0">
                <a:latin typeface="Arial"/>
                <a:ea typeface="Open Sans"/>
                <a:cs typeface="Arial"/>
              </a:rPr>
              <a:t> </a:t>
            </a:r>
            <a:r>
              <a:rPr lang="ru-RU" sz="2000" dirty="0" err="1">
                <a:latin typeface="Arial"/>
                <a:ea typeface="Open Sans"/>
                <a:cs typeface="Arial"/>
              </a:rPr>
              <a:t>to</a:t>
            </a:r>
            <a:r>
              <a:rPr lang="ru-RU" sz="2000" dirty="0">
                <a:latin typeface="Arial"/>
                <a:ea typeface="Open Sans"/>
                <a:cs typeface="Arial"/>
              </a:rPr>
              <a:t> </a:t>
            </a:r>
            <a:r>
              <a:rPr lang="ru-RU" sz="2000" dirty="0" err="1">
                <a:latin typeface="Arial"/>
                <a:ea typeface="Open Sans"/>
                <a:cs typeface="Arial"/>
              </a:rPr>
              <a:t>collect</a:t>
            </a:r>
            <a:r>
              <a:rPr lang="ru-RU" sz="2000" dirty="0">
                <a:latin typeface="Arial"/>
                <a:ea typeface="Open Sans"/>
                <a:cs typeface="Arial"/>
              </a:rPr>
              <a:t> </a:t>
            </a:r>
            <a:r>
              <a:rPr lang="ru-RU" sz="2000" dirty="0" err="1">
                <a:latin typeface="Arial"/>
                <a:ea typeface="Open Sans"/>
                <a:cs typeface="Arial"/>
              </a:rPr>
              <a:t>and</a:t>
            </a:r>
            <a:r>
              <a:rPr lang="ru-RU" sz="2000" dirty="0">
                <a:latin typeface="Arial"/>
                <a:ea typeface="Open Sans"/>
                <a:cs typeface="Arial"/>
              </a:rPr>
              <a:t> </a:t>
            </a:r>
            <a:r>
              <a:rPr lang="ru-RU" sz="2000" dirty="0" err="1">
                <a:latin typeface="Arial"/>
                <a:ea typeface="Open Sans"/>
                <a:cs typeface="Arial"/>
              </a:rPr>
              <a:t>analyze</a:t>
            </a:r>
            <a:r>
              <a:rPr lang="ru-RU" sz="2000" dirty="0">
                <a:latin typeface="Arial"/>
                <a:ea typeface="Open Sans"/>
                <a:cs typeface="Arial"/>
              </a:rPr>
              <a:t> </a:t>
            </a:r>
            <a:r>
              <a:rPr lang="ru-RU" sz="2000" dirty="0" err="1">
                <a:latin typeface="Arial"/>
                <a:ea typeface="Open Sans"/>
                <a:cs typeface="Arial"/>
              </a:rPr>
              <a:t>as</a:t>
            </a:r>
            <a:r>
              <a:rPr lang="ru-RU" sz="2000" dirty="0">
                <a:latin typeface="Arial"/>
                <a:ea typeface="Open Sans"/>
                <a:cs typeface="Arial"/>
              </a:rPr>
              <a:t> </a:t>
            </a:r>
            <a:r>
              <a:rPr lang="ru-RU" sz="2000" dirty="0" err="1">
                <a:latin typeface="Arial"/>
                <a:ea typeface="Open Sans"/>
                <a:cs typeface="Arial"/>
              </a:rPr>
              <a:t>much</a:t>
            </a:r>
            <a:r>
              <a:rPr lang="ru-RU" sz="2000" dirty="0">
                <a:latin typeface="Arial"/>
                <a:ea typeface="Open Sans"/>
                <a:cs typeface="Arial"/>
              </a:rPr>
              <a:t> </a:t>
            </a:r>
            <a:r>
              <a:rPr lang="ru-RU" sz="2000" dirty="0" err="1">
                <a:latin typeface="Arial"/>
                <a:ea typeface="Open Sans"/>
                <a:cs typeface="Arial"/>
              </a:rPr>
              <a:t>information</a:t>
            </a:r>
            <a:r>
              <a:rPr lang="ru-RU" sz="2000" dirty="0">
                <a:latin typeface="Arial"/>
                <a:ea typeface="Open Sans"/>
                <a:cs typeface="Arial"/>
              </a:rPr>
              <a:t> </a:t>
            </a:r>
            <a:r>
              <a:rPr lang="ru-RU" sz="2000" dirty="0" err="1">
                <a:latin typeface="Arial"/>
                <a:ea typeface="Open Sans"/>
                <a:cs typeface="Arial"/>
              </a:rPr>
              <a:t>about</a:t>
            </a:r>
            <a:endParaRPr lang="ru-RU" sz="2000" dirty="0">
              <a:latin typeface="Segoe UI"/>
              <a:ea typeface="Open Sans"/>
              <a:cs typeface="Segoe UI"/>
            </a:endParaRPr>
          </a:p>
          <a:p>
            <a:pPr>
              <a:defRPr/>
            </a:pPr>
            <a:r>
              <a:rPr lang="ru-RU" sz="2000" dirty="0" err="1">
                <a:latin typeface="Arial"/>
                <a:ea typeface="Open Sans"/>
                <a:cs typeface="Arial"/>
              </a:rPr>
              <a:t>manipulations</a:t>
            </a:r>
            <a:r>
              <a:rPr lang="ru-RU" sz="2000" dirty="0">
                <a:latin typeface="Arial"/>
                <a:ea typeface="Open Sans"/>
                <a:cs typeface="Arial"/>
              </a:rPr>
              <a:t> </a:t>
            </a:r>
            <a:endParaRPr lang="ru-RU" sz="2000" dirty="0">
              <a:latin typeface="Arial"/>
              <a:cs typeface="Arial"/>
            </a:endParaRPr>
          </a:p>
          <a:p>
            <a:pPr>
              <a:defRPr/>
            </a:pPr>
            <a:r>
              <a:rPr lang="ru-RU" sz="2000" dirty="0">
                <a:latin typeface="Arial"/>
                <a:ea typeface="Open Sans"/>
                <a:cs typeface="Arial"/>
              </a:rPr>
              <a:t>2 — </a:t>
            </a:r>
            <a:r>
              <a:rPr lang="ru-RU" sz="2000" dirty="0" err="1">
                <a:latin typeface="Arial"/>
                <a:ea typeface="Open Sans"/>
                <a:cs typeface="Arial"/>
              </a:rPr>
              <a:t>Then</a:t>
            </a:r>
            <a:r>
              <a:rPr lang="ru-RU" sz="2000" dirty="0">
                <a:latin typeface="Arial"/>
                <a:ea typeface="Open Sans"/>
                <a:cs typeface="Arial"/>
              </a:rPr>
              <a:t> </a:t>
            </a:r>
            <a:r>
              <a:rPr lang="ru-RU" sz="2000" dirty="0" err="1">
                <a:latin typeface="Arial"/>
                <a:ea typeface="Open Sans"/>
                <a:cs typeface="Arial"/>
              </a:rPr>
              <a:t>we</a:t>
            </a:r>
            <a:r>
              <a:rPr lang="ru-RU" sz="2000" dirty="0">
                <a:latin typeface="Arial"/>
                <a:ea typeface="Open Sans"/>
                <a:cs typeface="Arial"/>
              </a:rPr>
              <a:t> </a:t>
            </a:r>
            <a:r>
              <a:rPr lang="ru-RU" sz="2000" dirty="0" err="1">
                <a:latin typeface="Arial"/>
                <a:ea typeface="Open Sans"/>
                <a:cs typeface="Arial"/>
              </a:rPr>
              <a:t>decided</a:t>
            </a:r>
            <a:r>
              <a:rPr lang="ru-RU" sz="2000" dirty="0">
                <a:latin typeface="Arial"/>
                <a:ea typeface="Open Sans"/>
                <a:cs typeface="Arial"/>
              </a:rPr>
              <a:t> </a:t>
            </a:r>
            <a:r>
              <a:rPr lang="ru-RU" sz="2000" dirty="0" err="1">
                <a:latin typeface="Arial"/>
                <a:ea typeface="Open Sans"/>
                <a:cs typeface="Arial"/>
              </a:rPr>
              <a:t>to</a:t>
            </a:r>
            <a:r>
              <a:rPr lang="ru-RU" sz="2000" dirty="0">
                <a:latin typeface="Arial"/>
                <a:ea typeface="Open Sans"/>
                <a:cs typeface="Arial"/>
              </a:rPr>
              <a:t> </a:t>
            </a:r>
            <a:r>
              <a:rPr lang="ru-RU" sz="2000" dirty="0" err="1">
                <a:latin typeface="Arial"/>
                <a:ea typeface="Open Sans"/>
                <a:cs typeface="Arial"/>
              </a:rPr>
              <a:t>compare</a:t>
            </a:r>
            <a:r>
              <a:rPr lang="ru-RU" sz="2000" dirty="0">
                <a:latin typeface="Arial"/>
                <a:ea typeface="Open Sans"/>
                <a:cs typeface="Arial"/>
              </a:rPr>
              <a:t> </a:t>
            </a:r>
            <a:r>
              <a:rPr lang="ru-RU" sz="2000" dirty="0" err="1">
                <a:latin typeface="Arial"/>
                <a:ea typeface="Open Sans"/>
                <a:cs typeface="Arial"/>
              </a:rPr>
              <a:t>what</a:t>
            </a:r>
            <a:r>
              <a:rPr lang="ru-RU" sz="2000" dirty="0">
                <a:latin typeface="Arial"/>
                <a:ea typeface="Open Sans"/>
                <a:cs typeface="Arial"/>
              </a:rPr>
              <a:t> </a:t>
            </a:r>
            <a:r>
              <a:rPr lang="ru-RU" sz="2000" dirty="0" err="1">
                <a:latin typeface="Arial"/>
                <a:ea typeface="Open Sans"/>
                <a:cs typeface="Arial"/>
              </a:rPr>
              <a:t>actions</a:t>
            </a:r>
            <a:r>
              <a:rPr lang="ru-RU" sz="2000" dirty="0">
                <a:latin typeface="Arial"/>
                <a:ea typeface="Open Sans"/>
                <a:cs typeface="Arial"/>
              </a:rPr>
              <a:t> </a:t>
            </a:r>
            <a:r>
              <a:rPr lang="ru-RU" sz="2000" dirty="0" err="1">
                <a:latin typeface="Arial"/>
                <a:ea typeface="Open Sans"/>
                <a:cs typeface="Arial"/>
              </a:rPr>
              <a:t>countries</a:t>
            </a:r>
            <a:r>
              <a:rPr lang="ru-RU" sz="2000" dirty="0">
                <a:latin typeface="Arial"/>
                <a:ea typeface="Open Sans"/>
                <a:cs typeface="Arial"/>
              </a:rPr>
              <a:t> </a:t>
            </a:r>
            <a:r>
              <a:rPr lang="ru-RU" sz="2000" dirty="0" err="1">
                <a:latin typeface="Arial"/>
                <a:ea typeface="Open Sans"/>
                <a:cs typeface="Arial"/>
              </a:rPr>
              <a:t>are</a:t>
            </a:r>
            <a:r>
              <a:rPr lang="ru-RU" sz="2000" dirty="0">
                <a:latin typeface="Arial"/>
                <a:ea typeface="Open Sans"/>
                <a:cs typeface="Arial"/>
              </a:rPr>
              <a:t> </a:t>
            </a:r>
            <a:r>
              <a:rPr lang="ru-RU" sz="2000" dirty="0" err="1">
                <a:latin typeface="Arial"/>
                <a:ea typeface="Open Sans"/>
                <a:cs typeface="Arial"/>
              </a:rPr>
              <a:t>taking</a:t>
            </a:r>
            <a:r>
              <a:rPr lang="ru-RU" sz="2000" dirty="0">
                <a:latin typeface="Arial"/>
                <a:ea typeface="Open Sans"/>
                <a:cs typeface="Arial"/>
              </a:rPr>
              <a:t> </a:t>
            </a:r>
            <a:r>
              <a:rPr lang="ru-RU" sz="2000" dirty="0" err="1">
                <a:latin typeface="Arial"/>
                <a:ea typeface="Open Sans"/>
                <a:cs typeface="Arial"/>
              </a:rPr>
              <a:t>to</a:t>
            </a:r>
            <a:r>
              <a:rPr lang="ru-RU" sz="2000" dirty="0">
                <a:latin typeface="Arial"/>
                <a:ea typeface="Open Sans"/>
                <a:cs typeface="Arial"/>
              </a:rPr>
              <a:t> </a:t>
            </a:r>
            <a:r>
              <a:rPr lang="ru-RU" sz="2000" dirty="0" err="1">
                <a:latin typeface="Arial"/>
                <a:ea typeface="Open Sans"/>
                <a:cs typeface="Arial"/>
              </a:rPr>
              <a:t>eliminate</a:t>
            </a:r>
            <a:endParaRPr lang="ru-RU" sz="2000" dirty="0" err="1">
              <a:latin typeface="Arial"/>
              <a:cs typeface="Arial"/>
            </a:endParaRPr>
          </a:p>
          <a:p>
            <a:pPr>
              <a:defRPr/>
            </a:pPr>
            <a:r>
              <a:rPr lang="ru-RU" sz="2000" dirty="0" err="1">
                <a:latin typeface="Arial"/>
                <a:ea typeface="Open Sans"/>
                <a:cs typeface="Arial"/>
              </a:rPr>
              <a:t>manipulations</a:t>
            </a:r>
            <a:endParaRPr lang="ru-RU" sz="2000" dirty="0">
              <a:latin typeface="Arial"/>
              <a:cs typeface="Arial"/>
            </a:endParaRPr>
          </a:p>
          <a:p>
            <a:pPr>
              <a:defRPr/>
            </a:pPr>
            <a:r>
              <a:rPr lang="ru-RU" sz="2000" dirty="0">
                <a:latin typeface="Arial"/>
                <a:ea typeface="Open Sans"/>
                <a:cs typeface="Arial"/>
              </a:rPr>
              <a:t>3 — To </a:t>
            </a:r>
            <a:r>
              <a:rPr lang="ru-RU" sz="2000" dirty="0" err="1">
                <a:latin typeface="Arial"/>
                <a:ea typeface="Open Sans"/>
                <a:cs typeface="Arial"/>
              </a:rPr>
              <a:t>check</a:t>
            </a:r>
            <a:r>
              <a:rPr lang="ru-RU" sz="2000" dirty="0">
                <a:latin typeface="Arial"/>
                <a:ea typeface="Open Sans"/>
                <a:cs typeface="Arial"/>
              </a:rPr>
              <a:t> </a:t>
            </a:r>
            <a:r>
              <a:rPr lang="ru-RU" sz="2000" dirty="0" err="1">
                <a:latin typeface="Arial"/>
                <a:ea typeface="Open Sans"/>
                <a:cs typeface="Arial"/>
              </a:rPr>
              <a:t>our</a:t>
            </a:r>
            <a:r>
              <a:rPr lang="ru-RU" sz="2000" dirty="0">
                <a:latin typeface="Arial"/>
                <a:ea typeface="Open Sans"/>
                <a:cs typeface="Arial"/>
              </a:rPr>
              <a:t> </a:t>
            </a:r>
            <a:r>
              <a:rPr lang="ru-RU" sz="2000" dirty="0" err="1">
                <a:latin typeface="Arial"/>
                <a:ea typeface="Open Sans"/>
                <a:cs typeface="Arial"/>
              </a:rPr>
              <a:t>judgements</a:t>
            </a:r>
            <a:r>
              <a:rPr lang="ru-RU" sz="2000" dirty="0">
                <a:latin typeface="Arial"/>
                <a:ea typeface="Open Sans"/>
                <a:cs typeface="Arial"/>
              </a:rPr>
              <a:t> </a:t>
            </a:r>
            <a:r>
              <a:rPr lang="ru-RU" sz="2000" dirty="0" err="1">
                <a:latin typeface="Arial"/>
                <a:ea typeface="Open Sans"/>
                <a:cs typeface="Arial"/>
              </a:rPr>
              <a:t>we’ve</a:t>
            </a:r>
            <a:r>
              <a:rPr lang="ru-RU" sz="2000" dirty="0">
                <a:latin typeface="Arial"/>
                <a:ea typeface="Open Sans"/>
                <a:cs typeface="Arial"/>
              </a:rPr>
              <a:t> </a:t>
            </a:r>
            <a:r>
              <a:rPr lang="ru-RU" sz="2000" dirty="0" err="1">
                <a:latin typeface="Arial"/>
                <a:ea typeface="Open Sans"/>
                <a:cs typeface="Arial"/>
              </a:rPr>
              <a:t>created</a:t>
            </a:r>
            <a:r>
              <a:rPr lang="ru-RU" sz="2000" dirty="0">
                <a:latin typeface="Arial"/>
                <a:ea typeface="Open Sans"/>
                <a:cs typeface="Arial"/>
              </a:rPr>
              <a:t> a </a:t>
            </a:r>
            <a:r>
              <a:rPr lang="ru-RU" sz="2000" dirty="0" err="1">
                <a:latin typeface="Arial"/>
                <a:ea typeface="Open Sans"/>
                <a:cs typeface="Arial"/>
              </a:rPr>
              <a:t>survey</a:t>
            </a:r>
            <a:endParaRPr lang="ru-RU" sz="2000" dirty="0" err="1"/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4" name="Рисунок 3" descr="Изображение выглядит как Танец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B64D0AD-D6A0-02D5-A341-1BA4E2B314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63" t="882" r="13298" b="-1176"/>
          <a:stretch/>
        </p:blipFill>
        <p:spPr>
          <a:xfrm>
            <a:off x="823109" y="2252536"/>
            <a:ext cx="4383543" cy="3832138"/>
          </a:xfrm>
          <a:prstGeom prst="rect">
            <a:avLst/>
          </a:prstGeom>
        </p:spPr>
      </p:pic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8A2FF916-E0CD-448B-9246-F090EFD30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4F63F3-8780-4AA6-9376-AD1A41549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DF1A5B4-07CE-FB1E-A661-37F12A61BCE9}"/>
              </a:ext>
            </a:extLst>
          </p:cNvPr>
          <p:cNvSpPr txBox="1">
            <a:spLocks/>
          </p:cNvSpPr>
          <p:nvPr/>
        </p:nvSpPr>
        <p:spPr>
          <a:xfrm>
            <a:off x="825500" y="785813"/>
            <a:ext cx="9852025" cy="733425"/>
          </a:xfrm>
          <a:prstGeom prst="rect">
            <a:avLst/>
          </a:prstGeom>
          <a:noFill/>
        </p:spPr>
        <p:txBody>
          <a:bodyPr lIns="91440" tIns="45720" rIns="91440" bIns="45720" anchor="t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sz="3600" dirty="0">
                <a:latin typeface="Calibri"/>
                <a:ea typeface="Calibri"/>
                <a:cs typeface="Calibri"/>
              </a:rPr>
              <a:t>MANIPULATIONS AND HOW TO RESIST THEM</a:t>
            </a:r>
          </a:p>
          <a:p>
            <a:pPr>
              <a:lnSpc>
                <a:spcPct val="90000"/>
              </a:lnSpc>
              <a:defRPr/>
            </a:pPr>
            <a:endParaRPr lang="ru-RU" altLang="ru-RU" sz="3600" dirty="0">
              <a:latin typeface="Open Sans" pitchFamily="2" charset="0"/>
              <a:ea typeface="Open Sans"/>
              <a:cs typeface="Open Sans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841ECA2-1EE7-73B2-F627-C96D3423652B}"/>
              </a:ext>
            </a:extLst>
          </p:cNvPr>
          <p:cNvSpPr txBox="1">
            <a:spLocks/>
          </p:cNvSpPr>
          <p:nvPr/>
        </p:nvSpPr>
        <p:spPr>
          <a:xfrm>
            <a:off x="825500" y="1885950"/>
            <a:ext cx="3289560" cy="3805145"/>
          </a:xfrm>
          <a:prstGeom prst="rect">
            <a:avLst/>
          </a:prstGeom>
          <a:noFill/>
        </p:spPr>
        <p:txBody>
          <a:bodyPr lIns="91440" tIns="45720" rIns="91440" bIns="45720" anchor="t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2000" b="1" dirty="0" err="1">
                <a:latin typeface="Open Sans"/>
                <a:ea typeface="Open Sans"/>
                <a:cs typeface="Open Sans"/>
              </a:rPr>
              <a:t>Comparative</a:t>
            </a:r>
            <a:r>
              <a:rPr lang="ru-RU" altLang="ru-RU" sz="2000" b="1" dirty="0">
                <a:latin typeface="Open Sans"/>
                <a:ea typeface="Open Sans"/>
                <a:cs typeface="Open Sans"/>
              </a:rPr>
              <a:t> </a:t>
            </a:r>
            <a:r>
              <a:rPr lang="ru-RU" altLang="ru-RU" sz="2000" b="1" dirty="0" err="1">
                <a:latin typeface="Open Sans"/>
                <a:ea typeface="Open Sans"/>
                <a:cs typeface="Open Sans"/>
              </a:rPr>
              <a:t>Alanysis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</p:txBody>
      </p:sp>
      <p:pic>
        <p:nvPicPr>
          <p:cNvPr id="5" name="Рисунок 4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667AFF6A-32AD-4FF1-1ADD-D1553B775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5" r="2564"/>
          <a:stretch/>
        </p:blipFill>
        <p:spPr>
          <a:xfrm>
            <a:off x="5631742" y="1818494"/>
            <a:ext cx="5108025" cy="3874375"/>
          </a:xfrm>
          <a:prstGeom prst="rect">
            <a:avLst/>
          </a:prstGeom>
        </p:spPr>
      </p:pic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11C18764-8D44-4764-B961-0F52739DF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3B03CE-6E72-46A2-BA80-71793214B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DF1A5B4-07CE-FB1E-A661-37F12A61BCE9}"/>
              </a:ext>
            </a:extLst>
          </p:cNvPr>
          <p:cNvSpPr txBox="1">
            <a:spLocks/>
          </p:cNvSpPr>
          <p:nvPr/>
        </p:nvSpPr>
        <p:spPr>
          <a:xfrm>
            <a:off x="825500" y="785813"/>
            <a:ext cx="9852025" cy="733425"/>
          </a:xfrm>
          <a:prstGeom prst="rect">
            <a:avLst/>
          </a:prstGeom>
          <a:noFill/>
        </p:spPr>
        <p:txBody>
          <a:bodyPr lIns="91440" tIns="45720" rIns="91440" bIns="45720" anchor="t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sz="3600" dirty="0">
                <a:latin typeface="Calibri"/>
                <a:ea typeface="Calibri"/>
                <a:cs typeface="Calibri"/>
              </a:rPr>
              <a:t>MANIPULATIONS AND HOW TO RESIST THEM</a:t>
            </a:r>
          </a:p>
          <a:p>
            <a:pPr>
              <a:lnSpc>
                <a:spcPct val="90000"/>
              </a:lnSpc>
              <a:defRPr/>
            </a:pPr>
            <a:endParaRPr lang="ru-RU" altLang="ru-RU" sz="3600" dirty="0">
              <a:latin typeface="Open Sans" pitchFamily="2" charset="0"/>
              <a:ea typeface="Open Sans"/>
              <a:cs typeface="Open Sans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841ECA2-1EE7-73B2-F627-C96D3423652B}"/>
              </a:ext>
            </a:extLst>
          </p:cNvPr>
          <p:cNvSpPr txBox="1">
            <a:spLocks/>
          </p:cNvSpPr>
          <p:nvPr/>
        </p:nvSpPr>
        <p:spPr>
          <a:xfrm>
            <a:off x="825499" y="1885950"/>
            <a:ext cx="5007072" cy="3816350"/>
          </a:xfrm>
          <a:prstGeom prst="rect">
            <a:avLst/>
          </a:prstGeom>
          <a:noFill/>
        </p:spPr>
        <p:txBody>
          <a:bodyPr lIns="91440" tIns="45720" rIns="91440" bIns="45720" anchor="t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sz="9600" b="1" dirty="0">
                <a:solidFill>
                  <a:srgbClr val="F76C5B"/>
                </a:solidFill>
                <a:latin typeface="Times New Roman"/>
                <a:cs typeface="Times New Roman"/>
              </a:rPr>
              <a:t>70%</a:t>
            </a:r>
            <a:endParaRPr lang="ru-RU" sz="9600">
              <a:ea typeface="Calibri"/>
              <a:cs typeface="Calibri"/>
            </a:endParaRPr>
          </a:p>
          <a:p>
            <a:pPr algn="ctr">
              <a:defRPr/>
            </a:pPr>
            <a:r>
              <a:rPr lang="ru-RU" sz="2800" err="1">
                <a:latin typeface="Times New Roman"/>
                <a:cs typeface="Times New Roman"/>
              </a:rPr>
              <a:t>of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err="1">
                <a:latin typeface="Times New Roman"/>
                <a:cs typeface="Times New Roman"/>
              </a:rPr>
              <a:t>people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err="1">
                <a:latin typeface="Times New Roman"/>
                <a:cs typeface="Times New Roman"/>
              </a:rPr>
              <a:t>often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err="1">
                <a:latin typeface="Times New Roman"/>
                <a:cs typeface="Times New Roman"/>
              </a:rPr>
              <a:t>face</a:t>
            </a:r>
            <a:r>
              <a:rPr lang="ru-RU" sz="2800" dirty="0">
                <a:solidFill>
                  <a:srgbClr val="E1E3E6"/>
                </a:solidFill>
                <a:latin typeface="Times New Roman"/>
                <a:cs typeface="Times New Roman"/>
              </a:rPr>
              <a:t> </a:t>
            </a:r>
            <a:r>
              <a:rPr lang="ru-RU" sz="2800" i="1" err="1">
                <a:solidFill>
                  <a:srgbClr val="F76C5B"/>
                </a:solidFill>
                <a:latin typeface="Times New Roman"/>
                <a:cs typeface="Times New Roman"/>
              </a:rPr>
              <a:t>manipulations</a:t>
            </a:r>
            <a:endParaRPr lang="ru-RU" sz="2800">
              <a:ea typeface="Calibri"/>
              <a:cs typeface="Calibri"/>
            </a:endParaRPr>
          </a:p>
          <a:p>
            <a:pPr algn="ctr">
              <a:defRPr/>
            </a:pPr>
            <a:r>
              <a:rPr lang="ru-RU" sz="2800" err="1">
                <a:latin typeface="Times New Roman"/>
                <a:cs typeface="Times New Roman"/>
              </a:rPr>
              <a:t>in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err="1">
                <a:latin typeface="Times New Roman"/>
                <a:cs typeface="Times New Roman"/>
              </a:rPr>
              <a:t>their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err="1">
                <a:latin typeface="Times New Roman"/>
                <a:cs typeface="Times New Roman"/>
              </a:rPr>
              <a:t>lives</a:t>
            </a:r>
            <a:endParaRPr lang="ru-RU" sz="2800">
              <a:ea typeface="Calibri"/>
              <a:cs typeface="Calibri"/>
            </a:endParaRPr>
          </a:p>
          <a:p>
            <a:pPr>
              <a:lnSpc>
                <a:spcPct val="90000"/>
              </a:lnSpc>
              <a:defRPr/>
            </a:pPr>
            <a:endParaRPr lang="ru-RU" altLang="ru-RU" sz="2000" b="1" dirty="0">
              <a:latin typeface="Open Sans" pitchFamily="2" charset="0"/>
              <a:ea typeface="Open Sans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6AD37-97D8-783B-3A33-1DA75036596E}"/>
              </a:ext>
            </a:extLst>
          </p:cNvPr>
          <p:cNvSpPr txBox="1">
            <a:spLocks/>
          </p:cNvSpPr>
          <p:nvPr/>
        </p:nvSpPr>
        <p:spPr>
          <a:xfrm>
            <a:off x="5829677" y="1885949"/>
            <a:ext cx="4847847" cy="3816350"/>
          </a:xfrm>
          <a:prstGeom prst="rect">
            <a:avLst/>
          </a:prstGeom>
          <a:noFill/>
        </p:spPr>
        <p:txBody>
          <a:bodyPr lIns="91440" tIns="45720" rIns="91440" bIns="45720" anchor="t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sz="9600" dirty="0">
                <a:solidFill>
                  <a:srgbClr val="F76C5B"/>
                </a:solidFill>
                <a:latin typeface="Times New Roman"/>
                <a:cs typeface="Times New Roman"/>
              </a:rPr>
              <a:t>62%</a:t>
            </a:r>
            <a:endParaRPr lang="ru-RU" sz="9600">
              <a:ea typeface="Calibri"/>
              <a:cs typeface="Calibri"/>
            </a:endParaRPr>
          </a:p>
          <a:p>
            <a:pPr algn="ctr">
              <a:defRPr/>
            </a:pPr>
            <a:r>
              <a:rPr lang="ru-RU" sz="2800" err="1">
                <a:latin typeface="Times New Roman"/>
                <a:cs typeface="Times New Roman"/>
              </a:rPr>
              <a:t>of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err="1">
                <a:latin typeface="Times New Roman"/>
                <a:cs typeface="Times New Roman"/>
              </a:rPr>
              <a:t>people</a:t>
            </a:r>
            <a:r>
              <a:rPr lang="ru-RU" sz="2800" dirty="0">
                <a:solidFill>
                  <a:srgbClr val="E1E3E6"/>
                </a:solidFill>
                <a:latin typeface="Times New Roman"/>
                <a:cs typeface="Times New Roman"/>
              </a:rPr>
              <a:t> </a:t>
            </a:r>
            <a:r>
              <a:rPr lang="ru-RU" sz="2800" err="1">
                <a:solidFill>
                  <a:srgbClr val="F76C5B"/>
                </a:solidFill>
                <a:latin typeface="Times New Roman"/>
                <a:cs typeface="Times New Roman"/>
              </a:rPr>
              <a:t>don't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err="1">
                <a:latin typeface="Times New Roman"/>
                <a:cs typeface="Times New Roman"/>
              </a:rPr>
              <a:t>know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err="1">
                <a:latin typeface="Times New Roman"/>
                <a:cs typeface="Times New Roman"/>
              </a:rPr>
              <a:t>how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err="1">
                <a:latin typeface="Times New Roman"/>
                <a:cs typeface="Times New Roman"/>
              </a:rPr>
              <a:t>to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err="1">
                <a:latin typeface="Times New Roman"/>
                <a:cs typeface="Times New Roman"/>
              </a:rPr>
              <a:t>resist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err="1">
                <a:latin typeface="Times New Roman"/>
                <a:cs typeface="Times New Roman"/>
              </a:rPr>
              <a:t>manipulation</a:t>
            </a:r>
            <a:endParaRPr lang="ru-RU" sz="2800" err="1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9600" b="1" dirty="0">
              <a:solidFill>
                <a:srgbClr val="F76C5B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endParaRPr lang="ru-RU" altLang="ru-RU" sz="2000" b="1" dirty="0">
              <a:latin typeface="Open Sans" pitchFamily="2" charset="0"/>
              <a:ea typeface="Open Sans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846AF9FA-0D55-180E-ED43-27CE90C50068}"/>
              </a:ext>
            </a:extLst>
          </p:cNvPr>
          <p:cNvCxnSpPr/>
          <p:nvPr/>
        </p:nvCxnSpPr>
        <p:spPr>
          <a:xfrm flipH="1">
            <a:off x="5757081" y="1891352"/>
            <a:ext cx="18196" cy="3791802"/>
          </a:xfrm>
          <a:prstGeom prst="straightConnector1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8D3EE2AF-B6C1-4BDA-9ECD-B384C345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BF815C-09BB-4E03-B6EA-BF19D8FF6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02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DF1A5B4-07CE-FB1E-A661-37F12A61BCE9}"/>
              </a:ext>
            </a:extLst>
          </p:cNvPr>
          <p:cNvSpPr txBox="1">
            <a:spLocks/>
          </p:cNvSpPr>
          <p:nvPr/>
        </p:nvSpPr>
        <p:spPr>
          <a:xfrm>
            <a:off x="825500" y="785813"/>
            <a:ext cx="9852025" cy="733425"/>
          </a:xfrm>
          <a:prstGeom prst="rect">
            <a:avLst/>
          </a:prstGeom>
          <a:noFill/>
        </p:spPr>
        <p:txBody>
          <a:bodyPr lIns="91440" tIns="45720" rIns="91440" bIns="45720" anchor="t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sz="3600" dirty="0">
                <a:latin typeface="Calibri"/>
                <a:ea typeface="Calibri"/>
                <a:cs typeface="Calibri"/>
              </a:rPr>
              <a:t>MANIPULATIONS AND HOW TO RESIST THEM</a:t>
            </a:r>
          </a:p>
          <a:p>
            <a:pPr>
              <a:lnSpc>
                <a:spcPct val="90000"/>
              </a:lnSpc>
              <a:defRPr/>
            </a:pPr>
            <a:endParaRPr lang="ru-RU" altLang="ru-RU" sz="3600" dirty="0">
              <a:latin typeface="Open Sans" pitchFamily="2" charset="0"/>
              <a:ea typeface="Open Sans"/>
              <a:cs typeface="Open Sans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841ECA2-1EE7-73B2-F627-C96D3423652B}"/>
              </a:ext>
            </a:extLst>
          </p:cNvPr>
          <p:cNvSpPr txBox="1">
            <a:spLocks/>
          </p:cNvSpPr>
          <p:nvPr/>
        </p:nvSpPr>
        <p:spPr>
          <a:xfrm>
            <a:off x="825500" y="1885950"/>
            <a:ext cx="3187369" cy="3816350"/>
          </a:xfrm>
          <a:prstGeom prst="rect">
            <a:avLst/>
          </a:prstGeom>
          <a:noFill/>
        </p:spPr>
        <p:txBody>
          <a:bodyPr lIns="91440" tIns="45720" rIns="91440" bIns="45720" anchor="t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br>
              <a:rPr lang="en-US" dirty="0"/>
            </a:br>
            <a:r>
              <a:rPr lang="ru-RU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NOWADAYS, THE SUBJECT OF DISCOURSE IS INCREASINGLY REGRESSING INTO AN OBJECT OF </a:t>
            </a:r>
            <a:r>
              <a:rPr lang="ru-RU" sz="2000" b="1" dirty="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POSSESSION</a:t>
            </a:r>
            <a:endParaRPr lang="ru-RU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</p:txBody>
      </p:sp>
      <p:pic>
        <p:nvPicPr>
          <p:cNvPr id="2" name="Рисунок 1" descr="Изображение выглядит как силуэт, тен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6CEB7EA-C087-561D-1364-F98B7BDDE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894" y="1881904"/>
            <a:ext cx="6655557" cy="3799326"/>
          </a:xfrm>
          <a:prstGeom prst="rect">
            <a:avLst/>
          </a:prstGeom>
        </p:spPr>
      </p:pic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FE2126FD-EA26-4C78-974C-C2B8558D8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C95E3C-A336-409E-A7F7-9802247B2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77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DF1A5B4-07CE-FB1E-A661-37F12A61BCE9}"/>
              </a:ext>
            </a:extLst>
          </p:cNvPr>
          <p:cNvSpPr txBox="1">
            <a:spLocks/>
          </p:cNvSpPr>
          <p:nvPr/>
        </p:nvSpPr>
        <p:spPr>
          <a:xfrm>
            <a:off x="825500" y="785813"/>
            <a:ext cx="9852025" cy="733425"/>
          </a:xfrm>
          <a:prstGeom prst="rect">
            <a:avLst/>
          </a:prstGeom>
          <a:noFill/>
        </p:spPr>
        <p:txBody>
          <a:bodyPr lIns="91440" tIns="45720" rIns="91440" bIns="45720" anchor="t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sz="3600" dirty="0">
                <a:latin typeface="Calibri"/>
                <a:ea typeface="Calibri"/>
                <a:cs typeface="Calibri"/>
              </a:rPr>
              <a:t>MANIPULATIONS AND HOW TO RESIST THEM</a:t>
            </a:r>
          </a:p>
          <a:p>
            <a:pPr>
              <a:lnSpc>
                <a:spcPct val="90000"/>
              </a:lnSpc>
              <a:defRPr/>
            </a:pPr>
            <a:endParaRPr lang="ru-RU" altLang="ru-RU" sz="3600" dirty="0">
              <a:latin typeface="Open Sans" pitchFamily="2" charset="0"/>
              <a:ea typeface="Open Sans"/>
              <a:cs typeface="Open Sans" pitchFamily="2" charset="0"/>
            </a:endParaRPr>
          </a:p>
        </p:txBody>
      </p:sp>
      <p:pic>
        <p:nvPicPr>
          <p:cNvPr id="2" name="Рисунок 1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ABA2FF8F-D72E-F833-48EE-610E03C5A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087" y="2091664"/>
            <a:ext cx="8087096" cy="3387190"/>
          </a:xfrm>
          <a:prstGeom prst="rect">
            <a:avLst/>
          </a:prstGeom>
        </p:spPr>
      </p:pic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536F9139-9C15-4C21-97BC-8E71317DE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C805C4-3B56-49B9-A3C6-8DED9D403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61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DF1A5B4-07CE-FB1E-A661-37F12A61BCE9}"/>
              </a:ext>
            </a:extLst>
          </p:cNvPr>
          <p:cNvSpPr txBox="1">
            <a:spLocks/>
          </p:cNvSpPr>
          <p:nvPr/>
        </p:nvSpPr>
        <p:spPr>
          <a:xfrm>
            <a:off x="825500" y="785813"/>
            <a:ext cx="9852025" cy="733425"/>
          </a:xfrm>
          <a:prstGeom prst="rect">
            <a:avLst/>
          </a:prstGeom>
          <a:noFill/>
        </p:spPr>
        <p:txBody>
          <a:bodyPr lIns="91440" tIns="45720" rIns="91440" bIns="45720" anchor="t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sz="3600" dirty="0">
                <a:latin typeface="Calibri"/>
                <a:ea typeface="Calibri"/>
                <a:cs typeface="Calibri"/>
              </a:rPr>
              <a:t>MANIPULATIONS AND HOW TO RESIST THEM</a:t>
            </a:r>
          </a:p>
          <a:p>
            <a:pPr>
              <a:lnSpc>
                <a:spcPct val="90000"/>
              </a:lnSpc>
              <a:defRPr/>
            </a:pPr>
            <a:endParaRPr lang="ru-RU" altLang="ru-RU" sz="3600" dirty="0">
              <a:latin typeface="Open Sans" pitchFamily="2" charset="0"/>
              <a:ea typeface="Open Sans"/>
              <a:cs typeface="Open Sans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841ECA2-1EE7-73B2-F627-C96D3423652B}"/>
              </a:ext>
            </a:extLst>
          </p:cNvPr>
          <p:cNvSpPr txBox="1">
            <a:spLocks/>
          </p:cNvSpPr>
          <p:nvPr/>
        </p:nvSpPr>
        <p:spPr>
          <a:xfrm>
            <a:off x="874981" y="1876054"/>
            <a:ext cx="9852025" cy="3816350"/>
          </a:xfrm>
          <a:prstGeom prst="rect">
            <a:avLst/>
          </a:prstGeom>
          <a:noFill/>
        </p:spPr>
        <p:txBody>
          <a:bodyPr lIns="91440" tIns="45720" rIns="91440" bIns="45720" anchor="t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br>
              <a:rPr lang="en-US" dirty="0"/>
            </a:br>
            <a:r>
              <a:rPr lang="ru-RU" sz="9600" dirty="0" err="1">
                <a:solidFill>
                  <a:srgbClr val="F76C5B"/>
                </a:solidFill>
                <a:latin typeface="Times New Roman"/>
                <a:cs typeface="Times New Roman"/>
              </a:rPr>
              <a:t>Conclusion</a:t>
            </a:r>
            <a:endParaRPr lang="ru-RU" sz="9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ru-RU" sz="2300" dirty="0" err="1">
                <a:solidFill>
                  <a:srgbClr val="202124"/>
                </a:solidFill>
                <a:latin typeface="Times New Roman"/>
                <a:cs typeface="Times New Roman"/>
              </a:rPr>
              <a:t>How</a:t>
            </a:r>
            <a:r>
              <a:rPr lang="ru-RU" sz="2300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/>
                <a:cs typeface="Times New Roman"/>
              </a:rPr>
              <a:t>does</a:t>
            </a:r>
            <a:r>
              <a:rPr lang="ru-RU" sz="2300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/>
                <a:cs typeface="Times New Roman"/>
              </a:rPr>
              <a:t>the</a:t>
            </a:r>
            <a:r>
              <a:rPr lang="ru-RU" sz="2300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/>
                <a:cs typeface="Times New Roman"/>
              </a:rPr>
              <a:t>manipulator</a:t>
            </a:r>
            <a:r>
              <a:rPr lang="ru-RU" sz="2300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/>
                <a:cs typeface="Times New Roman"/>
              </a:rPr>
              <a:t>think</a:t>
            </a:r>
            <a:r>
              <a:rPr lang="ru-RU" sz="2300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/>
                <a:cs typeface="Times New Roman"/>
              </a:rPr>
              <a:t>and</a:t>
            </a:r>
            <a:r>
              <a:rPr lang="ru-RU" sz="2300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/>
                <a:cs typeface="Times New Roman"/>
              </a:rPr>
              <a:t>acts</a:t>
            </a:r>
            <a:r>
              <a:rPr lang="ru-RU" sz="2300" dirty="0">
                <a:solidFill>
                  <a:srgbClr val="202124"/>
                </a:solidFill>
                <a:latin typeface="Times New Roman"/>
                <a:cs typeface="Times New Roman"/>
              </a:rPr>
              <a:t>, </a:t>
            </a:r>
            <a:r>
              <a:rPr lang="ru-RU" sz="2300" dirty="0" err="1">
                <a:solidFill>
                  <a:srgbClr val="202124"/>
                </a:solidFill>
                <a:latin typeface="Times New Roman"/>
                <a:cs typeface="Times New Roman"/>
              </a:rPr>
              <a:t>what</a:t>
            </a:r>
            <a:r>
              <a:rPr lang="ru-RU" sz="2300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/>
                <a:cs typeface="Times New Roman"/>
              </a:rPr>
              <a:t>methods</a:t>
            </a:r>
            <a:r>
              <a:rPr lang="ru-RU" sz="2300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/>
                <a:cs typeface="Times New Roman"/>
              </a:rPr>
              <a:t>of</a:t>
            </a:r>
            <a:r>
              <a:rPr lang="ru-RU" sz="2300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/>
                <a:cs typeface="Times New Roman"/>
              </a:rPr>
              <a:t>influence</a:t>
            </a:r>
            <a:r>
              <a:rPr lang="ru-RU" sz="2300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/>
                <a:cs typeface="Times New Roman"/>
              </a:rPr>
              <a:t>they</a:t>
            </a:r>
            <a:r>
              <a:rPr lang="ru-RU" sz="2300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/>
                <a:cs typeface="Times New Roman"/>
              </a:rPr>
              <a:t>use</a:t>
            </a:r>
            <a:r>
              <a:rPr lang="ru-RU" sz="2300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/>
                <a:cs typeface="Times New Roman"/>
              </a:rPr>
              <a:t>on</a:t>
            </a:r>
            <a:r>
              <a:rPr lang="ru-RU" sz="2300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/>
                <a:cs typeface="Times New Roman"/>
              </a:rPr>
              <a:t>different</a:t>
            </a:r>
            <a:r>
              <a:rPr lang="ru-RU" sz="2300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/>
                <a:cs typeface="Times New Roman"/>
              </a:rPr>
              <a:t>people</a:t>
            </a:r>
            <a:r>
              <a:rPr lang="ru-RU" sz="2300" dirty="0">
                <a:solidFill>
                  <a:srgbClr val="202124"/>
                </a:solidFill>
                <a:latin typeface="Times New Roman"/>
                <a:cs typeface="Times New Roman"/>
              </a:rPr>
              <a:t>, </a:t>
            </a:r>
            <a:r>
              <a:rPr lang="ru-RU" sz="2300" dirty="0" err="1">
                <a:solidFill>
                  <a:srgbClr val="202124"/>
                </a:solidFill>
                <a:latin typeface="Times New Roman"/>
                <a:cs typeface="Times New Roman"/>
              </a:rPr>
              <a:t>and</a:t>
            </a:r>
            <a:r>
              <a:rPr lang="ru-RU" sz="2300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/>
                <a:cs typeface="Times New Roman"/>
              </a:rPr>
              <a:t>what</a:t>
            </a:r>
            <a:r>
              <a:rPr lang="ru-RU" sz="2300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/>
                <a:cs typeface="Times New Roman"/>
              </a:rPr>
              <a:t>are</a:t>
            </a:r>
            <a:r>
              <a:rPr lang="ru-RU" sz="2300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/>
                <a:cs typeface="Times New Roman"/>
              </a:rPr>
              <a:t>their</a:t>
            </a:r>
            <a:r>
              <a:rPr lang="ru-RU" sz="2300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/>
                <a:cs typeface="Times New Roman"/>
              </a:rPr>
              <a:t>main</a:t>
            </a:r>
            <a:r>
              <a:rPr lang="ru-RU" sz="2300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/>
                <a:cs typeface="Times New Roman"/>
              </a:rPr>
              <a:t>aims</a:t>
            </a:r>
            <a:r>
              <a:rPr lang="ru-RU" sz="2300" dirty="0">
                <a:solidFill>
                  <a:srgbClr val="202124"/>
                </a:solidFill>
                <a:latin typeface="Times New Roman"/>
                <a:cs typeface="Times New Roman"/>
              </a:rPr>
              <a:t>?</a:t>
            </a:r>
            <a:endParaRPr lang="ru-RU" sz="2300" dirty="0"/>
          </a:p>
          <a:p>
            <a:pPr>
              <a:lnSpc>
                <a:spcPct val="90000"/>
              </a:lnSpc>
              <a:defRPr/>
            </a:pPr>
            <a:endParaRPr lang="ru-RU" altLang="ru-RU" sz="2000" b="1" dirty="0">
              <a:latin typeface="Open Sans" pitchFamily="2" charset="0"/>
              <a:ea typeface="Open Sans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132D71-1B09-4A9A-A4B6-3DD94D215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95DE6F-C1CB-489F-8FD2-619EC134B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14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гуманитарный форум 2023 «Экономика. Образование. Общество»[Compatibility Mode]" id="{0311B36B-DA1D-460B-A55D-87B368288870}" vid="{77813F3E-384F-4E26-AD57-25360591C6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</TotalTime>
  <Words>373</Words>
  <Application>Microsoft Office PowerPoint</Application>
  <PresentationFormat>Широкоэкранный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Open Sans ExtraBold</vt:lpstr>
      <vt:lpstr>Segoe UI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MANIPULATIONS AND HOW TO RESIST THEM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Алиса</dc:creator>
  <cp:lastModifiedBy>Алиса</cp:lastModifiedBy>
  <cp:revision>301</cp:revision>
  <dcterms:created xsi:type="dcterms:W3CDTF">2023-09-20T08:23:58Z</dcterms:created>
  <dcterms:modified xsi:type="dcterms:W3CDTF">2023-10-27T10:05:40Z</dcterms:modified>
</cp:coreProperties>
</file>