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3" r:id="rId9"/>
    <p:sldId id="265" r:id="rId10"/>
    <p:sldId id="267" r:id="rId11"/>
    <p:sldId id="262" r:id="rId12"/>
    <p:sldId id="266" r:id="rId13"/>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F36564"/>
    <a:srgbClr val="32C2DF"/>
    <a:srgbClr val="7C3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2" autoAdjust="0"/>
    <p:restoredTop sz="94660"/>
  </p:normalViewPr>
  <p:slideViewPr>
    <p:cSldViewPr snapToGrid="0">
      <p:cViewPr varScale="1">
        <p:scale>
          <a:sx n="83" d="100"/>
          <a:sy n="83" d="100"/>
        </p:scale>
        <p:origin x="52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2AD4A84-04A5-1736-4995-5F4F24D9416E}"/>
              </a:ext>
            </a:extLst>
          </p:cNvPr>
          <p:cNvSpPr>
            <a:spLocks noGrp="1"/>
          </p:cNvSpPr>
          <p:nvPr>
            <p:ph type="dt" sz="half" idx="10"/>
          </p:nvPr>
        </p:nvSpPr>
        <p:spPr/>
        <p:txBody>
          <a:bodyPr/>
          <a:lstStyle>
            <a:lvl1pPr>
              <a:defRPr/>
            </a:lvl1pPr>
          </a:lstStyle>
          <a:p>
            <a:pPr>
              <a:defRPr/>
            </a:pPr>
            <a:fld id="{B3964237-939F-478F-8275-068EFACB649A}" type="datetimeFigureOut">
              <a:rPr lang="ru-RU"/>
              <a:pPr>
                <a:defRPr/>
              </a:pPr>
              <a:t>27.10.2023</a:t>
            </a:fld>
            <a:endParaRPr lang="ru-RU"/>
          </a:p>
        </p:txBody>
      </p:sp>
      <p:sp>
        <p:nvSpPr>
          <p:cNvPr id="5" name="Нижний колонтитул 4">
            <a:extLst>
              <a:ext uri="{FF2B5EF4-FFF2-40B4-BE49-F238E27FC236}">
                <a16:creationId xmlns:a16="http://schemas.microsoft.com/office/drawing/2014/main" id="{38C14857-6840-7464-6132-6571C1531435}"/>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12CF8FC3-19B5-42CA-307A-490E7CB1CBD1}"/>
              </a:ext>
            </a:extLst>
          </p:cNvPr>
          <p:cNvSpPr>
            <a:spLocks noGrp="1"/>
          </p:cNvSpPr>
          <p:nvPr>
            <p:ph type="sldNum" sz="quarter" idx="12"/>
          </p:nvPr>
        </p:nvSpPr>
        <p:spPr/>
        <p:txBody>
          <a:bodyPr/>
          <a:lstStyle>
            <a:lvl1pPr>
              <a:defRPr/>
            </a:lvl1pPr>
          </a:lstStyle>
          <a:p>
            <a:pPr>
              <a:defRPr/>
            </a:pPr>
            <a:fld id="{4F5C5066-8978-41EC-9DCB-F72871727213}" type="slidenum">
              <a:rPr lang="ru-RU"/>
              <a:pPr>
                <a:defRPr/>
              </a:pPr>
              <a:t>‹#›</a:t>
            </a:fld>
            <a:endParaRPr lang="ru-RU"/>
          </a:p>
        </p:txBody>
      </p:sp>
    </p:spTree>
    <p:extLst>
      <p:ext uri="{BB962C8B-B14F-4D97-AF65-F5344CB8AC3E}">
        <p14:creationId xmlns:p14="http://schemas.microsoft.com/office/powerpoint/2010/main" val="74718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0F605CD-11A9-1C4A-9EFF-98C7C32DFCA5}"/>
              </a:ext>
            </a:extLst>
          </p:cNvPr>
          <p:cNvSpPr>
            <a:spLocks noGrp="1"/>
          </p:cNvSpPr>
          <p:nvPr>
            <p:ph type="dt" sz="half" idx="10"/>
          </p:nvPr>
        </p:nvSpPr>
        <p:spPr/>
        <p:txBody>
          <a:bodyPr/>
          <a:lstStyle>
            <a:lvl1pPr>
              <a:defRPr/>
            </a:lvl1pPr>
          </a:lstStyle>
          <a:p>
            <a:pPr>
              <a:defRPr/>
            </a:pPr>
            <a:fld id="{DB5D6D3E-BEAC-44C3-B0A8-7173F97520A9}" type="datetimeFigureOut">
              <a:rPr lang="ru-RU"/>
              <a:pPr>
                <a:defRPr/>
              </a:pPr>
              <a:t>27.10.2023</a:t>
            </a:fld>
            <a:endParaRPr lang="ru-RU"/>
          </a:p>
        </p:txBody>
      </p:sp>
      <p:sp>
        <p:nvSpPr>
          <p:cNvPr id="5" name="Нижний колонтитул 4">
            <a:extLst>
              <a:ext uri="{FF2B5EF4-FFF2-40B4-BE49-F238E27FC236}">
                <a16:creationId xmlns:a16="http://schemas.microsoft.com/office/drawing/2014/main" id="{DD6CC899-C41E-ED80-9ACA-9FE3CD8B24D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D9A5ABDE-893F-494F-8BA5-27A8240C01D9}"/>
              </a:ext>
            </a:extLst>
          </p:cNvPr>
          <p:cNvSpPr>
            <a:spLocks noGrp="1"/>
          </p:cNvSpPr>
          <p:nvPr>
            <p:ph type="sldNum" sz="quarter" idx="12"/>
          </p:nvPr>
        </p:nvSpPr>
        <p:spPr/>
        <p:txBody>
          <a:bodyPr/>
          <a:lstStyle>
            <a:lvl1pPr>
              <a:defRPr/>
            </a:lvl1pPr>
          </a:lstStyle>
          <a:p>
            <a:pPr>
              <a:defRPr/>
            </a:pPr>
            <a:fld id="{E6B17A03-2EBE-422E-A0AA-849F1D25F0F0}" type="slidenum">
              <a:rPr lang="ru-RU"/>
              <a:pPr>
                <a:defRPr/>
              </a:pPr>
              <a:t>‹#›</a:t>
            </a:fld>
            <a:endParaRPr lang="ru-RU"/>
          </a:p>
        </p:txBody>
      </p:sp>
    </p:spTree>
    <p:extLst>
      <p:ext uri="{BB962C8B-B14F-4D97-AF65-F5344CB8AC3E}">
        <p14:creationId xmlns:p14="http://schemas.microsoft.com/office/powerpoint/2010/main" val="248427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E2236F-BA16-F803-C0C0-AB818ED454AB}"/>
              </a:ext>
            </a:extLst>
          </p:cNvPr>
          <p:cNvSpPr>
            <a:spLocks noGrp="1"/>
          </p:cNvSpPr>
          <p:nvPr>
            <p:ph type="dt" sz="half" idx="10"/>
          </p:nvPr>
        </p:nvSpPr>
        <p:spPr/>
        <p:txBody>
          <a:bodyPr/>
          <a:lstStyle>
            <a:lvl1pPr>
              <a:defRPr/>
            </a:lvl1pPr>
          </a:lstStyle>
          <a:p>
            <a:pPr>
              <a:defRPr/>
            </a:pPr>
            <a:fld id="{89897E1F-717B-4349-9F73-5F3CC7555AF3}" type="datetimeFigureOut">
              <a:rPr lang="ru-RU"/>
              <a:pPr>
                <a:defRPr/>
              </a:pPr>
              <a:t>27.10.2023</a:t>
            </a:fld>
            <a:endParaRPr lang="ru-RU"/>
          </a:p>
        </p:txBody>
      </p:sp>
      <p:sp>
        <p:nvSpPr>
          <p:cNvPr id="5" name="Нижний колонтитул 4">
            <a:extLst>
              <a:ext uri="{FF2B5EF4-FFF2-40B4-BE49-F238E27FC236}">
                <a16:creationId xmlns:a16="http://schemas.microsoft.com/office/drawing/2014/main" id="{B4688927-CCA1-C184-4DC5-48C76F7F6AF4}"/>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DBC8DB3F-4510-07C5-24B8-24E19CF526A7}"/>
              </a:ext>
            </a:extLst>
          </p:cNvPr>
          <p:cNvSpPr>
            <a:spLocks noGrp="1"/>
          </p:cNvSpPr>
          <p:nvPr>
            <p:ph type="sldNum" sz="quarter" idx="12"/>
          </p:nvPr>
        </p:nvSpPr>
        <p:spPr/>
        <p:txBody>
          <a:bodyPr/>
          <a:lstStyle>
            <a:lvl1pPr>
              <a:defRPr/>
            </a:lvl1pPr>
          </a:lstStyle>
          <a:p>
            <a:pPr>
              <a:defRPr/>
            </a:pPr>
            <a:fld id="{E188DADE-C36E-4FCC-9BE8-245652DD79E2}" type="slidenum">
              <a:rPr lang="ru-RU"/>
              <a:pPr>
                <a:defRPr/>
              </a:pPr>
              <a:t>‹#›</a:t>
            </a:fld>
            <a:endParaRPr lang="ru-RU"/>
          </a:p>
        </p:txBody>
      </p:sp>
    </p:spTree>
    <p:extLst>
      <p:ext uri="{BB962C8B-B14F-4D97-AF65-F5344CB8AC3E}">
        <p14:creationId xmlns:p14="http://schemas.microsoft.com/office/powerpoint/2010/main" val="365407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1FB9AB8-95EB-DB7E-0543-E5E86C5F8417}"/>
              </a:ext>
            </a:extLst>
          </p:cNvPr>
          <p:cNvSpPr>
            <a:spLocks noGrp="1"/>
          </p:cNvSpPr>
          <p:nvPr>
            <p:ph type="dt" sz="half" idx="10"/>
          </p:nvPr>
        </p:nvSpPr>
        <p:spPr/>
        <p:txBody>
          <a:bodyPr/>
          <a:lstStyle>
            <a:lvl1pPr>
              <a:defRPr/>
            </a:lvl1pPr>
          </a:lstStyle>
          <a:p>
            <a:pPr>
              <a:defRPr/>
            </a:pPr>
            <a:fld id="{FBAFE5B9-4FC4-4003-A9F0-1FF7907A737C}" type="datetimeFigureOut">
              <a:rPr lang="ru-RU"/>
              <a:pPr>
                <a:defRPr/>
              </a:pPr>
              <a:t>27.10.2023</a:t>
            </a:fld>
            <a:endParaRPr lang="ru-RU"/>
          </a:p>
        </p:txBody>
      </p:sp>
      <p:sp>
        <p:nvSpPr>
          <p:cNvPr id="5" name="Нижний колонтитул 4">
            <a:extLst>
              <a:ext uri="{FF2B5EF4-FFF2-40B4-BE49-F238E27FC236}">
                <a16:creationId xmlns:a16="http://schemas.microsoft.com/office/drawing/2014/main" id="{4B7EAEF2-EDB2-8A15-F994-393DCE0E7112}"/>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8115197F-CB9F-654D-BA08-0F2F46052061}"/>
              </a:ext>
            </a:extLst>
          </p:cNvPr>
          <p:cNvSpPr>
            <a:spLocks noGrp="1"/>
          </p:cNvSpPr>
          <p:nvPr>
            <p:ph type="sldNum" sz="quarter" idx="12"/>
          </p:nvPr>
        </p:nvSpPr>
        <p:spPr/>
        <p:txBody>
          <a:bodyPr/>
          <a:lstStyle>
            <a:lvl1pPr>
              <a:defRPr/>
            </a:lvl1pPr>
          </a:lstStyle>
          <a:p>
            <a:pPr>
              <a:defRPr/>
            </a:pPr>
            <a:fld id="{40119F59-378C-4C99-944E-624003EE57B0}" type="slidenum">
              <a:rPr lang="ru-RU"/>
              <a:pPr>
                <a:defRPr/>
              </a:pPr>
              <a:t>‹#›</a:t>
            </a:fld>
            <a:endParaRPr lang="ru-RU"/>
          </a:p>
        </p:txBody>
      </p:sp>
    </p:spTree>
    <p:extLst>
      <p:ext uri="{BB962C8B-B14F-4D97-AF65-F5344CB8AC3E}">
        <p14:creationId xmlns:p14="http://schemas.microsoft.com/office/powerpoint/2010/main" val="221552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C644323-87DA-6D1C-46B6-A54926363A4A}"/>
              </a:ext>
            </a:extLst>
          </p:cNvPr>
          <p:cNvSpPr>
            <a:spLocks noGrp="1"/>
          </p:cNvSpPr>
          <p:nvPr>
            <p:ph type="dt" sz="half" idx="10"/>
          </p:nvPr>
        </p:nvSpPr>
        <p:spPr/>
        <p:txBody>
          <a:bodyPr/>
          <a:lstStyle>
            <a:lvl1pPr>
              <a:defRPr/>
            </a:lvl1pPr>
          </a:lstStyle>
          <a:p>
            <a:pPr>
              <a:defRPr/>
            </a:pPr>
            <a:fld id="{4632FF10-E478-4C31-AE92-C819BC742E8F}" type="datetimeFigureOut">
              <a:rPr lang="ru-RU"/>
              <a:pPr>
                <a:defRPr/>
              </a:pPr>
              <a:t>27.10.2023</a:t>
            </a:fld>
            <a:endParaRPr lang="ru-RU"/>
          </a:p>
        </p:txBody>
      </p:sp>
      <p:sp>
        <p:nvSpPr>
          <p:cNvPr id="5" name="Нижний колонтитул 4">
            <a:extLst>
              <a:ext uri="{FF2B5EF4-FFF2-40B4-BE49-F238E27FC236}">
                <a16:creationId xmlns:a16="http://schemas.microsoft.com/office/drawing/2014/main" id="{DEA8C89D-EBE1-AD3D-E089-FCF67297499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DA6B359A-8E58-1470-28EC-DEE3B8C31CB1}"/>
              </a:ext>
            </a:extLst>
          </p:cNvPr>
          <p:cNvSpPr>
            <a:spLocks noGrp="1"/>
          </p:cNvSpPr>
          <p:nvPr>
            <p:ph type="sldNum" sz="quarter" idx="12"/>
          </p:nvPr>
        </p:nvSpPr>
        <p:spPr/>
        <p:txBody>
          <a:bodyPr/>
          <a:lstStyle>
            <a:lvl1pPr>
              <a:defRPr/>
            </a:lvl1pPr>
          </a:lstStyle>
          <a:p>
            <a:pPr>
              <a:defRPr/>
            </a:pPr>
            <a:fld id="{C06D0F0F-C9C0-48E1-A435-561D87FD43CC}" type="slidenum">
              <a:rPr lang="ru-RU"/>
              <a:pPr>
                <a:defRPr/>
              </a:pPr>
              <a:t>‹#›</a:t>
            </a:fld>
            <a:endParaRPr lang="ru-RU"/>
          </a:p>
        </p:txBody>
      </p:sp>
    </p:spTree>
    <p:extLst>
      <p:ext uri="{BB962C8B-B14F-4D97-AF65-F5344CB8AC3E}">
        <p14:creationId xmlns:p14="http://schemas.microsoft.com/office/powerpoint/2010/main" val="228947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2F616131-A37D-D35D-5259-6CA766B93A93}"/>
              </a:ext>
            </a:extLst>
          </p:cNvPr>
          <p:cNvSpPr>
            <a:spLocks noGrp="1"/>
          </p:cNvSpPr>
          <p:nvPr>
            <p:ph type="dt" sz="half" idx="10"/>
          </p:nvPr>
        </p:nvSpPr>
        <p:spPr/>
        <p:txBody>
          <a:bodyPr/>
          <a:lstStyle>
            <a:lvl1pPr>
              <a:defRPr/>
            </a:lvl1pPr>
          </a:lstStyle>
          <a:p>
            <a:pPr>
              <a:defRPr/>
            </a:pPr>
            <a:fld id="{932BE0BC-1389-4335-8E97-90C7B75124E0}" type="datetimeFigureOut">
              <a:rPr lang="ru-RU"/>
              <a:pPr>
                <a:defRPr/>
              </a:pPr>
              <a:t>27.10.2023</a:t>
            </a:fld>
            <a:endParaRPr lang="ru-RU"/>
          </a:p>
        </p:txBody>
      </p:sp>
      <p:sp>
        <p:nvSpPr>
          <p:cNvPr id="6" name="Нижний колонтитул 4">
            <a:extLst>
              <a:ext uri="{FF2B5EF4-FFF2-40B4-BE49-F238E27FC236}">
                <a16:creationId xmlns:a16="http://schemas.microsoft.com/office/drawing/2014/main" id="{FB692133-1B8E-F2A2-4C6B-94F324550BF4}"/>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2C850EBD-FA82-F8A0-1ACE-1234963DFB8F}"/>
              </a:ext>
            </a:extLst>
          </p:cNvPr>
          <p:cNvSpPr>
            <a:spLocks noGrp="1"/>
          </p:cNvSpPr>
          <p:nvPr>
            <p:ph type="sldNum" sz="quarter" idx="12"/>
          </p:nvPr>
        </p:nvSpPr>
        <p:spPr/>
        <p:txBody>
          <a:bodyPr/>
          <a:lstStyle>
            <a:lvl1pPr>
              <a:defRPr/>
            </a:lvl1pPr>
          </a:lstStyle>
          <a:p>
            <a:pPr>
              <a:defRPr/>
            </a:pPr>
            <a:fld id="{FC16DDFC-1B18-49A8-BE70-6AC46356F3A2}" type="slidenum">
              <a:rPr lang="ru-RU"/>
              <a:pPr>
                <a:defRPr/>
              </a:pPr>
              <a:t>‹#›</a:t>
            </a:fld>
            <a:endParaRPr lang="ru-RU"/>
          </a:p>
        </p:txBody>
      </p:sp>
    </p:spTree>
    <p:extLst>
      <p:ext uri="{BB962C8B-B14F-4D97-AF65-F5344CB8AC3E}">
        <p14:creationId xmlns:p14="http://schemas.microsoft.com/office/powerpoint/2010/main" val="210308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74DA2E05-D4AF-0A2F-AEA7-4E473B6D14B3}"/>
              </a:ext>
            </a:extLst>
          </p:cNvPr>
          <p:cNvSpPr>
            <a:spLocks noGrp="1"/>
          </p:cNvSpPr>
          <p:nvPr>
            <p:ph type="dt" sz="half" idx="10"/>
          </p:nvPr>
        </p:nvSpPr>
        <p:spPr/>
        <p:txBody>
          <a:bodyPr/>
          <a:lstStyle>
            <a:lvl1pPr>
              <a:defRPr/>
            </a:lvl1pPr>
          </a:lstStyle>
          <a:p>
            <a:pPr>
              <a:defRPr/>
            </a:pPr>
            <a:fld id="{CE9DFE54-8D86-40DC-B831-E66E57ABD6D3}" type="datetimeFigureOut">
              <a:rPr lang="ru-RU"/>
              <a:pPr>
                <a:defRPr/>
              </a:pPr>
              <a:t>27.10.2023</a:t>
            </a:fld>
            <a:endParaRPr lang="ru-RU"/>
          </a:p>
        </p:txBody>
      </p:sp>
      <p:sp>
        <p:nvSpPr>
          <p:cNvPr id="8" name="Нижний колонтитул 4">
            <a:extLst>
              <a:ext uri="{FF2B5EF4-FFF2-40B4-BE49-F238E27FC236}">
                <a16:creationId xmlns:a16="http://schemas.microsoft.com/office/drawing/2014/main" id="{7C64A093-1EB1-BB84-F003-AF6CC309299A}"/>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47EFBE7E-CD2D-3882-0077-B6580F2F9DC0}"/>
              </a:ext>
            </a:extLst>
          </p:cNvPr>
          <p:cNvSpPr>
            <a:spLocks noGrp="1"/>
          </p:cNvSpPr>
          <p:nvPr>
            <p:ph type="sldNum" sz="quarter" idx="12"/>
          </p:nvPr>
        </p:nvSpPr>
        <p:spPr/>
        <p:txBody>
          <a:bodyPr/>
          <a:lstStyle>
            <a:lvl1pPr>
              <a:defRPr/>
            </a:lvl1pPr>
          </a:lstStyle>
          <a:p>
            <a:pPr>
              <a:defRPr/>
            </a:pPr>
            <a:fld id="{8855596F-1D5F-48A7-9580-515E3709CF3D}" type="slidenum">
              <a:rPr lang="ru-RU"/>
              <a:pPr>
                <a:defRPr/>
              </a:pPr>
              <a:t>‹#›</a:t>
            </a:fld>
            <a:endParaRPr lang="ru-RU"/>
          </a:p>
        </p:txBody>
      </p:sp>
    </p:spTree>
    <p:extLst>
      <p:ext uri="{BB962C8B-B14F-4D97-AF65-F5344CB8AC3E}">
        <p14:creationId xmlns:p14="http://schemas.microsoft.com/office/powerpoint/2010/main" val="69441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7388C6B2-8624-FA3A-D5F5-C7D00464375C}"/>
              </a:ext>
            </a:extLst>
          </p:cNvPr>
          <p:cNvSpPr>
            <a:spLocks noGrp="1"/>
          </p:cNvSpPr>
          <p:nvPr>
            <p:ph type="dt" sz="half" idx="10"/>
          </p:nvPr>
        </p:nvSpPr>
        <p:spPr/>
        <p:txBody>
          <a:bodyPr/>
          <a:lstStyle>
            <a:lvl1pPr>
              <a:defRPr/>
            </a:lvl1pPr>
          </a:lstStyle>
          <a:p>
            <a:pPr>
              <a:defRPr/>
            </a:pPr>
            <a:fld id="{868DDE5B-2666-4CB5-92ED-194BBA5B290A}" type="datetimeFigureOut">
              <a:rPr lang="ru-RU"/>
              <a:pPr>
                <a:defRPr/>
              </a:pPr>
              <a:t>27.10.2023</a:t>
            </a:fld>
            <a:endParaRPr lang="ru-RU"/>
          </a:p>
        </p:txBody>
      </p:sp>
      <p:sp>
        <p:nvSpPr>
          <p:cNvPr id="4" name="Нижний колонтитул 4">
            <a:extLst>
              <a:ext uri="{FF2B5EF4-FFF2-40B4-BE49-F238E27FC236}">
                <a16:creationId xmlns:a16="http://schemas.microsoft.com/office/drawing/2014/main" id="{B322C6D8-1856-27B9-2C59-C25D27B9FD1B}"/>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ACBE70A9-4C29-43D8-84C7-1846ADBB8D49}"/>
              </a:ext>
            </a:extLst>
          </p:cNvPr>
          <p:cNvSpPr>
            <a:spLocks noGrp="1"/>
          </p:cNvSpPr>
          <p:nvPr>
            <p:ph type="sldNum" sz="quarter" idx="12"/>
          </p:nvPr>
        </p:nvSpPr>
        <p:spPr/>
        <p:txBody>
          <a:bodyPr/>
          <a:lstStyle>
            <a:lvl1pPr>
              <a:defRPr/>
            </a:lvl1pPr>
          </a:lstStyle>
          <a:p>
            <a:pPr>
              <a:defRPr/>
            </a:pPr>
            <a:fld id="{1C180D56-D10A-4B41-8E45-7BEA2EA2A09A}" type="slidenum">
              <a:rPr lang="ru-RU"/>
              <a:pPr>
                <a:defRPr/>
              </a:pPr>
              <a:t>‹#›</a:t>
            </a:fld>
            <a:endParaRPr lang="ru-RU"/>
          </a:p>
        </p:txBody>
      </p:sp>
    </p:spTree>
    <p:extLst>
      <p:ext uri="{BB962C8B-B14F-4D97-AF65-F5344CB8AC3E}">
        <p14:creationId xmlns:p14="http://schemas.microsoft.com/office/powerpoint/2010/main" val="7525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55EDD0E9-B572-233F-94E9-79B29DC3A959}"/>
              </a:ext>
            </a:extLst>
          </p:cNvPr>
          <p:cNvSpPr>
            <a:spLocks noGrp="1"/>
          </p:cNvSpPr>
          <p:nvPr>
            <p:ph type="dt" sz="half" idx="10"/>
          </p:nvPr>
        </p:nvSpPr>
        <p:spPr/>
        <p:txBody>
          <a:bodyPr/>
          <a:lstStyle>
            <a:lvl1pPr>
              <a:defRPr/>
            </a:lvl1pPr>
          </a:lstStyle>
          <a:p>
            <a:pPr>
              <a:defRPr/>
            </a:pPr>
            <a:fld id="{9FD84AAF-106D-47C2-B152-28E31F6B7775}" type="datetimeFigureOut">
              <a:rPr lang="ru-RU"/>
              <a:pPr>
                <a:defRPr/>
              </a:pPr>
              <a:t>27.10.2023</a:t>
            </a:fld>
            <a:endParaRPr lang="ru-RU"/>
          </a:p>
        </p:txBody>
      </p:sp>
      <p:sp>
        <p:nvSpPr>
          <p:cNvPr id="3" name="Нижний колонтитул 4">
            <a:extLst>
              <a:ext uri="{FF2B5EF4-FFF2-40B4-BE49-F238E27FC236}">
                <a16:creationId xmlns:a16="http://schemas.microsoft.com/office/drawing/2014/main" id="{4D5486AF-E38D-A363-E2B7-7D727D6D3CFF}"/>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1A51FE87-DE87-BA80-AAB8-FEB52091FE6F}"/>
              </a:ext>
            </a:extLst>
          </p:cNvPr>
          <p:cNvSpPr>
            <a:spLocks noGrp="1"/>
          </p:cNvSpPr>
          <p:nvPr>
            <p:ph type="sldNum" sz="quarter" idx="12"/>
          </p:nvPr>
        </p:nvSpPr>
        <p:spPr/>
        <p:txBody>
          <a:bodyPr/>
          <a:lstStyle>
            <a:lvl1pPr>
              <a:defRPr/>
            </a:lvl1pPr>
          </a:lstStyle>
          <a:p>
            <a:pPr>
              <a:defRPr/>
            </a:pPr>
            <a:fld id="{C8858722-6571-4129-87A2-17A640E8B046}" type="slidenum">
              <a:rPr lang="ru-RU"/>
              <a:pPr>
                <a:defRPr/>
              </a:pPr>
              <a:t>‹#›</a:t>
            </a:fld>
            <a:endParaRPr lang="ru-RU"/>
          </a:p>
        </p:txBody>
      </p:sp>
    </p:spTree>
    <p:extLst>
      <p:ext uri="{BB962C8B-B14F-4D97-AF65-F5344CB8AC3E}">
        <p14:creationId xmlns:p14="http://schemas.microsoft.com/office/powerpoint/2010/main" val="53552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16:creationId xmlns:a16="http://schemas.microsoft.com/office/drawing/2014/main" id="{F832B58D-82E1-F3AC-61ED-61692889705F}"/>
              </a:ext>
            </a:extLst>
          </p:cNvPr>
          <p:cNvSpPr>
            <a:spLocks noGrp="1"/>
          </p:cNvSpPr>
          <p:nvPr>
            <p:ph type="dt" sz="half" idx="10"/>
          </p:nvPr>
        </p:nvSpPr>
        <p:spPr/>
        <p:txBody>
          <a:bodyPr/>
          <a:lstStyle>
            <a:lvl1pPr>
              <a:defRPr/>
            </a:lvl1pPr>
          </a:lstStyle>
          <a:p>
            <a:pPr>
              <a:defRPr/>
            </a:pPr>
            <a:fld id="{B2DE5EEC-623A-42A2-BDC1-0CB9E9DDF4A5}" type="datetimeFigureOut">
              <a:rPr lang="ru-RU"/>
              <a:pPr>
                <a:defRPr/>
              </a:pPr>
              <a:t>27.10.2023</a:t>
            </a:fld>
            <a:endParaRPr lang="ru-RU"/>
          </a:p>
        </p:txBody>
      </p:sp>
      <p:sp>
        <p:nvSpPr>
          <p:cNvPr id="6" name="Нижний колонтитул 4">
            <a:extLst>
              <a:ext uri="{FF2B5EF4-FFF2-40B4-BE49-F238E27FC236}">
                <a16:creationId xmlns:a16="http://schemas.microsoft.com/office/drawing/2014/main" id="{8CA81308-DFC6-699C-C2E6-1D903A37541E}"/>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8172B229-8DE8-96C7-9160-3D029CB754F7}"/>
              </a:ext>
            </a:extLst>
          </p:cNvPr>
          <p:cNvSpPr>
            <a:spLocks noGrp="1"/>
          </p:cNvSpPr>
          <p:nvPr>
            <p:ph type="sldNum" sz="quarter" idx="12"/>
          </p:nvPr>
        </p:nvSpPr>
        <p:spPr/>
        <p:txBody>
          <a:bodyPr/>
          <a:lstStyle>
            <a:lvl1pPr>
              <a:defRPr/>
            </a:lvl1pPr>
          </a:lstStyle>
          <a:p>
            <a:pPr>
              <a:defRPr/>
            </a:pPr>
            <a:fld id="{E346D39A-E2AD-4132-95AF-D2D6EF076891}" type="slidenum">
              <a:rPr lang="ru-RU"/>
              <a:pPr>
                <a:defRPr/>
              </a:pPr>
              <a:t>‹#›</a:t>
            </a:fld>
            <a:endParaRPr lang="ru-RU"/>
          </a:p>
        </p:txBody>
      </p:sp>
    </p:spTree>
    <p:extLst>
      <p:ext uri="{BB962C8B-B14F-4D97-AF65-F5344CB8AC3E}">
        <p14:creationId xmlns:p14="http://schemas.microsoft.com/office/powerpoint/2010/main" val="159634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16:creationId xmlns:a16="http://schemas.microsoft.com/office/drawing/2014/main" id="{DA7844AB-EC07-C92C-87C1-CDB60E58AA1D}"/>
              </a:ext>
            </a:extLst>
          </p:cNvPr>
          <p:cNvSpPr>
            <a:spLocks noGrp="1"/>
          </p:cNvSpPr>
          <p:nvPr>
            <p:ph type="dt" sz="half" idx="10"/>
          </p:nvPr>
        </p:nvSpPr>
        <p:spPr/>
        <p:txBody>
          <a:bodyPr/>
          <a:lstStyle>
            <a:lvl1pPr>
              <a:defRPr/>
            </a:lvl1pPr>
          </a:lstStyle>
          <a:p>
            <a:pPr>
              <a:defRPr/>
            </a:pPr>
            <a:fld id="{66617CF6-0FFF-4CBE-8D62-D478FFC08B5C}" type="datetimeFigureOut">
              <a:rPr lang="ru-RU"/>
              <a:pPr>
                <a:defRPr/>
              </a:pPr>
              <a:t>27.10.2023</a:t>
            </a:fld>
            <a:endParaRPr lang="ru-RU"/>
          </a:p>
        </p:txBody>
      </p:sp>
      <p:sp>
        <p:nvSpPr>
          <p:cNvPr id="6" name="Нижний колонтитул 4">
            <a:extLst>
              <a:ext uri="{FF2B5EF4-FFF2-40B4-BE49-F238E27FC236}">
                <a16:creationId xmlns:a16="http://schemas.microsoft.com/office/drawing/2014/main" id="{A95D10A7-A6CA-2B36-9625-832036F49144}"/>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15D644D9-5279-CA84-1B17-372653A4DBBF}"/>
              </a:ext>
            </a:extLst>
          </p:cNvPr>
          <p:cNvSpPr>
            <a:spLocks noGrp="1"/>
          </p:cNvSpPr>
          <p:nvPr>
            <p:ph type="sldNum" sz="quarter" idx="12"/>
          </p:nvPr>
        </p:nvSpPr>
        <p:spPr/>
        <p:txBody>
          <a:bodyPr/>
          <a:lstStyle>
            <a:lvl1pPr>
              <a:defRPr/>
            </a:lvl1pPr>
          </a:lstStyle>
          <a:p>
            <a:pPr>
              <a:defRPr/>
            </a:pPr>
            <a:fld id="{7AD75D36-7B31-448E-8118-F45BD4F82E65}" type="slidenum">
              <a:rPr lang="ru-RU"/>
              <a:pPr>
                <a:defRPr/>
              </a:pPr>
              <a:t>‹#›</a:t>
            </a:fld>
            <a:endParaRPr lang="ru-RU"/>
          </a:p>
        </p:txBody>
      </p:sp>
    </p:spTree>
    <p:extLst>
      <p:ext uri="{BB962C8B-B14F-4D97-AF65-F5344CB8AC3E}">
        <p14:creationId xmlns:p14="http://schemas.microsoft.com/office/powerpoint/2010/main" val="368653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09C5A709-A2E7-B744-93AA-89D2B5C69B7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CDD65E5A-A619-F17C-C7B3-F2E49DD565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E555A458-51B1-4CA6-5C72-70C9B1C0BD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2DB6FD3-8D9A-4FA3-BFDC-B60969770644}" type="datetimeFigureOut">
              <a:rPr lang="ru-RU"/>
              <a:pPr>
                <a:defRPr/>
              </a:pPr>
              <a:t>27.10.2023</a:t>
            </a:fld>
            <a:endParaRPr lang="ru-RU"/>
          </a:p>
        </p:txBody>
      </p:sp>
      <p:sp>
        <p:nvSpPr>
          <p:cNvPr id="5" name="Нижний колонтитул 4">
            <a:extLst>
              <a:ext uri="{FF2B5EF4-FFF2-40B4-BE49-F238E27FC236}">
                <a16:creationId xmlns:a16="http://schemas.microsoft.com/office/drawing/2014/main" id="{F4662359-6C0A-4920-82FE-4561E382A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a:extLst>
              <a:ext uri="{FF2B5EF4-FFF2-40B4-BE49-F238E27FC236}">
                <a16:creationId xmlns:a16="http://schemas.microsoft.com/office/drawing/2014/main" id="{8B6A94A1-9DA6-923D-2A59-01DF609556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8E61972-F52C-4990-A042-444B068A3A2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4">
            <a:extLst>
              <a:ext uri="{FF2B5EF4-FFF2-40B4-BE49-F238E27FC236}">
                <a16:creationId xmlns:a16="http://schemas.microsoft.com/office/drawing/2014/main" id="{1B536E79-79D2-3C16-9FC8-BDBB8D65E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Прямоугольник 19">
            <a:extLst>
              <a:ext uri="{FF2B5EF4-FFF2-40B4-BE49-F238E27FC236}">
                <a16:creationId xmlns:a16="http://schemas.microsoft.com/office/drawing/2014/main" id="{7758A6E2-E0E5-DC86-E2C3-7AA60E99C110}"/>
              </a:ext>
            </a:extLst>
          </p:cNvPr>
          <p:cNvSpPr>
            <a:spLocks noChangeArrowheads="1"/>
          </p:cNvSpPr>
          <p:nvPr/>
        </p:nvSpPr>
        <p:spPr bwMode="auto">
          <a:xfrm>
            <a:off x="673099" y="3429000"/>
            <a:ext cx="62478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800" dirty="0">
                <a:solidFill>
                  <a:srgbClr val="535353"/>
                </a:solidFill>
                <a:latin typeface="Open Sans ExtraBold" panose="020F0502020204030204" pitchFamily="34" charset="0"/>
                <a:cs typeface="Open Sans ExtraBold" panose="020F0502020204030204" pitchFamily="34" charset="0"/>
              </a:rPr>
              <a:t>Экологичная миграция: угроза национальной безопасности или выход из демографического кризиса</a:t>
            </a:r>
          </a:p>
        </p:txBody>
      </p:sp>
      <p:sp>
        <p:nvSpPr>
          <p:cNvPr id="2052" name="Прямоугольник 20">
            <a:extLst>
              <a:ext uri="{FF2B5EF4-FFF2-40B4-BE49-F238E27FC236}">
                <a16:creationId xmlns:a16="http://schemas.microsoft.com/office/drawing/2014/main" id="{7EA24FF0-000A-9CC0-80A4-6D3B474B5013}"/>
              </a:ext>
            </a:extLst>
          </p:cNvPr>
          <p:cNvSpPr>
            <a:spLocks noChangeArrowheads="1"/>
          </p:cNvSpPr>
          <p:nvPr/>
        </p:nvSpPr>
        <p:spPr bwMode="auto">
          <a:xfrm>
            <a:off x="673100" y="4525963"/>
            <a:ext cx="609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ru-RU" altLang="ru-RU" sz="1800" dirty="0">
                <a:solidFill>
                  <a:srgbClr val="535353"/>
                </a:solidFill>
                <a:latin typeface="Open Sans ExtraBold" panose="020F0502020204030204" pitchFamily="34" charset="0"/>
                <a:cs typeface="Open Sans ExtraBold" panose="020F0502020204030204" pitchFamily="34" charset="0"/>
              </a:rPr>
              <a:t>Докладчик: Лукьянец</a:t>
            </a:r>
            <a:r>
              <a:rPr lang="en-US" altLang="ru-RU" sz="1800" dirty="0">
                <a:solidFill>
                  <a:srgbClr val="535353"/>
                </a:solidFill>
                <a:latin typeface="Open Sans ExtraBold" panose="020F0502020204030204" pitchFamily="34" charset="0"/>
                <a:cs typeface="Open Sans ExtraBold" panose="020F0502020204030204" pitchFamily="34" charset="0"/>
              </a:rPr>
              <a:t> </a:t>
            </a:r>
            <a:r>
              <a:rPr lang="ru-RU" altLang="ru-RU" sz="1800" dirty="0">
                <a:solidFill>
                  <a:srgbClr val="535353"/>
                </a:solidFill>
                <a:latin typeface="Open Sans ExtraBold" panose="020F0502020204030204" pitchFamily="34" charset="0"/>
                <a:cs typeface="Open Sans ExtraBold" panose="020F0502020204030204" pitchFamily="34" charset="0"/>
              </a:rPr>
              <a:t>Артём Сергеевич</a:t>
            </a:r>
          </a:p>
        </p:txBody>
      </p:sp>
      <p:pic>
        <p:nvPicPr>
          <p:cNvPr id="3" name="Рисунок 2">
            <a:extLst>
              <a:ext uri="{FF2B5EF4-FFF2-40B4-BE49-F238E27FC236}">
                <a16:creationId xmlns:a16="http://schemas.microsoft.com/office/drawing/2014/main" id="{319379C9-2185-4208-9D89-44006C2A1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05F06B1F-CD84-2FE4-8F07-56D60B38DF2E}"/>
              </a:ext>
            </a:extLst>
          </p:cNvPr>
          <p:cNvSpPr txBox="1">
            <a:spLocks/>
          </p:cNvSpPr>
          <p:nvPr/>
        </p:nvSpPr>
        <p:spPr>
          <a:xfrm>
            <a:off x="825500" y="388650"/>
            <a:ext cx="9852025" cy="733425"/>
          </a:xfrm>
          <a:prstGeom prst="rect">
            <a:avLst/>
          </a:prstGeom>
          <a:noFill/>
        </p:spPr>
        <p:txBody>
          <a:bodyPr>
            <a:normAutofit fontScale="62500" lnSpcReduction="2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ru-RU" altLang="ru-RU" sz="3600" dirty="0">
                <a:solidFill>
                  <a:srgbClr val="535353"/>
                </a:solidFill>
                <a:latin typeface="Open Sans ExtraBold" panose="020F0502020204030204" pitchFamily="34" charset="0"/>
                <a:cs typeface="Open Sans ExtraBold" panose="020F0502020204030204" pitchFamily="34" charset="0"/>
              </a:rPr>
              <a:t>Экологичная миграция: угроза национальной безопасности или выход из демографического кризиса</a:t>
            </a:r>
            <a:endParaRPr lang="ru-RU" altLang="ru-RU" sz="1600" dirty="0">
              <a:latin typeface="Open Sans" pitchFamily="2" charset="0"/>
              <a:cs typeface="Open Sans" pitchFamily="2" charset="0"/>
            </a:endParaRPr>
          </a:p>
        </p:txBody>
      </p:sp>
      <p:sp>
        <p:nvSpPr>
          <p:cNvPr id="4" name="Заголовок 1">
            <a:extLst>
              <a:ext uri="{FF2B5EF4-FFF2-40B4-BE49-F238E27FC236}">
                <a16:creationId xmlns:a16="http://schemas.microsoft.com/office/drawing/2014/main" id="{3C887D31-411B-5E03-56FF-57FE22FE8443}"/>
              </a:ext>
            </a:extLst>
          </p:cNvPr>
          <p:cNvSpPr txBox="1">
            <a:spLocks/>
          </p:cNvSpPr>
          <p:nvPr/>
        </p:nvSpPr>
        <p:spPr>
          <a:xfrm>
            <a:off x="825500" y="1342153"/>
            <a:ext cx="9852025" cy="4267783"/>
          </a:xfrm>
          <a:prstGeom prst="rect">
            <a:avLst/>
          </a:prstGeom>
          <a:noFill/>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ru-RU" altLang="ru-RU" sz="2000" b="1" dirty="0">
                <a:solidFill>
                  <a:srgbClr val="535353"/>
                </a:solidFill>
                <a:latin typeface="Open Sans SemiBold" pitchFamily="2" charset="0"/>
                <a:ea typeface="Open Sans SemiBold" pitchFamily="2" charset="0"/>
                <a:cs typeface="Open Sans SemiBold" pitchFamily="2" charset="0"/>
              </a:rPr>
              <a:t>Одной из основных причин миграции во всех исследованных общин является отсутствие работы и сокращающиеся возможности для земледелия, садоводства и животноводства из-за экологических факторов.</a:t>
            </a:r>
          </a:p>
          <a:p>
            <a:pPr eaLnBrk="1" hangingPunct="1">
              <a:lnSpc>
                <a:spcPct val="90000"/>
              </a:lnSpc>
              <a:defRPr/>
            </a:pPr>
            <a:endParaRPr lang="ru-RU" altLang="ru-RU" sz="2000" dirty="0">
              <a:solidFill>
                <a:srgbClr val="535353"/>
              </a:solidFill>
              <a:latin typeface="Open Sans SemiBold" pitchFamily="2" charset="0"/>
              <a:ea typeface="Open Sans SemiBold" pitchFamily="2" charset="0"/>
              <a:cs typeface="Open Sans SemiBold" pitchFamily="2" charset="0"/>
            </a:endParaRPr>
          </a:p>
        </p:txBody>
      </p:sp>
      <p:pic>
        <p:nvPicPr>
          <p:cNvPr id="2" name="Объект 5" descr="Изображение выглядит как текст, снимок экрана, линия, диаграмма&#10;&#10;Автоматически созданное описание">
            <a:extLst>
              <a:ext uri="{FF2B5EF4-FFF2-40B4-BE49-F238E27FC236}">
                <a16:creationId xmlns:a16="http://schemas.microsoft.com/office/drawing/2014/main" id="{CE13EFAA-325F-FC83-D5BF-B58BAE7D933C}"/>
              </a:ext>
            </a:extLst>
          </p:cNvPr>
          <p:cNvPicPr>
            <a:picLocks noChangeAspect="1"/>
          </p:cNvPicPr>
          <p:nvPr/>
        </p:nvPicPr>
        <p:blipFill rotWithShape="1">
          <a:blip r:embed="rId2">
            <a:extLst>
              <a:ext uri="{28A0092B-C50C-407E-A947-70E740481C1C}">
                <a14:useLocalDpi xmlns:a14="http://schemas.microsoft.com/office/drawing/2010/main" val="0"/>
              </a:ext>
            </a:extLst>
          </a:blip>
          <a:srcRect l="3771" t="2381" r="1788" b="4968"/>
          <a:stretch/>
        </p:blipFill>
        <p:spPr>
          <a:xfrm>
            <a:off x="969817" y="2567055"/>
            <a:ext cx="5758173" cy="3381196"/>
          </a:xfrm>
          <a:prstGeom prst="rect">
            <a:avLst/>
          </a:prstGeom>
        </p:spPr>
      </p:pic>
      <p:sp>
        <p:nvSpPr>
          <p:cNvPr id="5" name="Прямоугольник 4">
            <a:extLst>
              <a:ext uri="{FF2B5EF4-FFF2-40B4-BE49-F238E27FC236}">
                <a16:creationId xmlns:a16="http://schemas.microsoft.com/office/drawing/2014/main" id="{032934E1-29D1-8D5A-894A-5864FDCD54F5}"/>
              </a:ext>
            </a:extLst>
          </p:cNvPr>
          <p:cNvSpPr/>
          <p:nvPr/>
        </p:nvSpPr>
        <p:spPr>
          <a:xfrm>
            <a:off x="6922598" y="2567055"/>
            <a:ext cx="3949534" cy="35051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eaLnBrk="1" hangingPunct="1">
              <a:lnSpc>
                <a:spcPct val="90000"/>
              </a:lnSpc>
              <a:defRPr/>
            </a:pPr>
            <a:r>
              <a:rPr lang="ru-RU" altLang="ru-RU" sz="1600" b="1" dirty="0">
                <a:solidFill>
                  <a:srgbClr val="535353"/>
                </a:solidFill>
                <a:latin typeface="Open Sans SemiBold" pitchFamily="2" charset="0"/>
                <a:ea typeface="Open Sans SemiBold" pitchFamily="2" charset="0"/>
                <a:cs typeface="Open Sans SemiBold" pitchFamily="2" charset="0"/>
              </a:rPr>
              <a:t>В Центральной Азии основными причинами экологической миграции станут нехватка воды, деградация земель, сокращение площади сельскохозяйственных земель и снижение урожайности сельскохозяйственных культур. </a:t>
            </a:r>
          </a:p>
          <a:p>
            <a:pPr eaLnBrk="1" hangingPunct="1">
              <a:lnSpc>
                <a:spcPct val="90000"/>
              </a:lnSpc>
              <a:defRPr/>
            </a:pPr>
            <a:endParaRPr lang="ru-RU" altLang="ru-RU" sz="1600" b="1" dirty="0">
              <a:solidFill>
                <a:srgbClr val="535353"/>
              </a:solidFill>
              <a:latin typeface="Open Sans SemiBold" pitchFamily="2" charset="0"/>
              <a:ea typeface="Open Sans SemiBold" pitchFamily="2" charset="0"/>
              <a:cs typeface="Open Sans SemiBold" pitchFamily="2" charset="0"/>
            </a:endParaRPr>
          </a:p>
          <a:p>
            <a:pPr eaLnBrk="1" hangingPunct="1">
              <a:lnSpc>
                <a:spcPct val="90000"/>
              </a:lnSpc>
              <a:defRPr/>
            </a:pPr>
            <a:r>
              <a:rPr lang="ru-RU" altLang="ru-RU" sz="1600" b="1" dirty="0">
                <a:solidFill>
                  <a:srgbClr val="535353"/>
                </a:solidFill>
                <a:latin typeface="Open Sans SemiBold" pitchFamily="2" charset="0"/>
                <a:ea typeface="Open Sans SemiBold" pitchFamily="2" charset="0"/>
                <a:cs typeface="Open Sans SemiBold" pitchFamily="2" charset="0"/>
              </a:rPr>
              <a:t>Очагом экологической миграции, в первую очередь, станет такой густонаселенный и экономически развитый регион, как Ферганская долина</a:t>
            </a:r>
          </a:p>
        </p:txBody>
      </p:sp>
      <p:sp>
        <p:nvSpPr>
          <p:cNvPr id="10" name="Прямоугольник 9">
            <a:extLst>
              <a:ext uri="{FF2B5EF4-FFF2-40B4-BE49-F238E27FC236}">
                <a16:creationId xmlns:a16="http://schemas.microsoft.com/office/drawing/2014/main" id="{2893D2A9-5034-486E-AC6D-6B6C5BAA044F}"/>
              </a:ext>
            </a:extLst>
          </p:cNvPr>
          <p:cNvSpPr/>
          <p:nvPr/>
        </p:nvSpPr>
        <p:spPr>
          <a:xfrm>
            <a:off x="890152" y="2567055"/>
            <a:ext cx="5902491" cy="35051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a16="http://schemas.microsoft.com/office/drawing/2014/main" id="{5AA2B9A2-61B6-4F81-B632-F42C3F741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Рисунок 7">
            <a:extLst>
              <a:ext uri="{FF2B5EF4-FFF2-40B4-BE49-F238E27FC236}">
                <a16:creationId xmlns:a16="http://schemas.microsoft.com/office/drawing/2014/main" id="{5BDD655F-41B5-415C-995F-2E01B1087536}"/>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8694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05F06B1F-CD84-2FE4-8F07-56D60B38DF2E}"/>
              </a:ext>
            </a:extLst>
          </p:cNvPr>
          <p:cNvSpPr txBox="1">
            <a:spLocks/>
          </p:cNvSpPr>
          <p:nvPr/>
        </p:nvSpPr>
        <p:spPr>
          <a:xfrm>
            <a:off x="825500" y="785813"/>
            <a:ext cx="9852025" cy="733425"/>
          </a:xfrm>
          <a:prstGeom prst="rect">
            <a:avLst/>
          </a:prstGeom>
          <a:noFill/>
        </p:spPr>
        <p:txBody>
          <a:bodyPr>
            <a:normAutofit fontScale="62500" lnSpcReduction="2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ru-RU" altLang="ru-RU" sz="3600" dirty="0">
                <a:solidFill>
                  <a:srgbClr val="535353"/>
                </a:solidFill>
                <a:latin typeface="Open Sans ExtraBold" panose="020F0502020204030204" pitchFamily="34" charset="0"/>
                <a:cs typeface="Open Sans ExtraBold" panose="020F0502020204030204" pitchFamily="34" charset="0"/>
              </a:rPr>
              <a:t>Экологичная миграция: угроза национальной безопасности или выход из демографического кризиса</a:t>
            </a:r>
            <a:endParaRPr lang="ru-RU" altLang="ru-RU" sz="1600" dirty="0">
              <a:latin typeface="Open Sans" pitchFamily="2" charset="0"/>
              <a:cs typeface="Open Sans" pitchFamily="2" charset="0"/>
            </a:endParaRPr>
          </a:p>
        </p:txBody>
      </p:sp>
      <p:sp>
        <p:nvSpPr>
          <p:cNvPr id="4" name="Заголовок 1">
            <a:extLst>
              <a:ext uri="{FF2B5EF4-FFF2-40B4-BE49-F238E27FC236}">
                <a16:creationId xmlns:a16="http://schemas.microsoft.com/office/drawing/2014/main" id="{3C887D31-411B-5E03-56FF-57FE22FE8443}"/>
              </a:ext>
            </a:extLst>
          </p:cNvPr>
          <p:cNvSpPr txBox="1">
            <a:spLocks/>
          </p:cNvSpPr>
          <p:nvPr/>
        </p:nvSpPr>
        <p:spPr>
          <a:xfrm>
            <a:off x="704675" y="1442906"/>
            <a:ext cx="10117123" cy="4874004"/>
          </a:xfrm>
          <a:prstGeom prst="rect">
            <a:avLst/>
          </a:prstGeom>
          <a:noFill/>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lnSpc>
                <a:spcPct val="90000"/>
              </a:lnSpc>
              <a:buFont typeface="Wingdings" panose="05000000000000000000" pitchFamily="2" charset="2"/>
              <a:buChar char="Ø"/>
              <a:defRPr/>
            </a:pPr>
            <a:r>
              <a:rPr lang="ru-RU" altLang="ru-RU" sz="2000" dirty="0">
                <a:solidFill>
                  <a:srgbClr val="535353"/>
                </a:solidFill>
                <a:latin typeface="Open Sans" pitchFamily="2" charset="0"/>
                <a:cs typeface="Open Sans" pitchFamily="2" charset="0"/>
              </a:rPr>
              <a:t>Россия может и должна стать «пионером» в разработке подходов к определению экологическая (климатическая) миграция и, соответственно, к идентификации экологических (климатических) мигрантов;</a:t>
            </a:r>
          </a:p>
          <a:p>
            <a:pPr eaLnBrk="1" hangingPunct="1">
              <a:lnSpc>
                <a:spcPct val="90000"/>
              </a:lnSpc>
              <a:defRPr/>
            </a:pPr>
            <a:endParaRPr lang="ru-RU" altLang="ru-RU" sz="2000" dirty="0">
              <a:solidFill>
                <a:srgbClr val="535353"/>
              </a:solidFill>
              <a:latin typeface="Open Sans" pitchFamily="2" charset="0"/>
              <a:cs typeface="Open Sans" pitchFamily="2" charset="0"/>
            </a:endParaRPr>
          </a:p>
          <a:p>
            <a:pPr marL="342900" indent="-342900" eaLnBrk="1" hangingPunct="1">
              <a:lnSpc>
                <a:spcPct val="90000"/>
              </a:lnSpc>
              <a:buFont typeface="Wingdings" panose="05000000000000000000" pitchFamily="2" charset="2"/>
              <a:buChar char="Ø"/>
              <a:defRPr/>
            </a:pPr>
            <a:r>
              <a:rPr lang="ru-RU" altLang="ru-RU" sz="2000" dirty="0">
                <a:solidFill>
                  <a:srgbClr val="535353"/>
                </a:solidFill>
                <a:latin typeface="Open Sans" pitchFamily="2" charset="0"/>
                <a:cs typeface="Open Sans" pitchFamily="2" charset="0"/>
              </a:rPr>
              <a:t>В международном и отечественном научном дискурсе, экологическая миграция ассоциируется исключительно с массовой, нелегальной миграцией, создающей угрозу национальной безопасности страны; </a:t>
            </a:r>
          </a:p>
          <a:p>
            <a:pPr eaLnBrk="1" hangingPunct="1">
              <a:lnSpc>
                <a:spcPct val="90000"/>
              </a:lnSpc>
              <a:defRPr/>
            </a:pPr>
            <a:endParaRPr lang="ru-RU" altLang="ru-RU" sz="2000" dirty="0">
              <a:solidFill>
                <a:srgbClr val="535353"/>
              </a:solidFill>
              <a:latin typeface="Open Sans" pitchFamily="2" charset="0"/>
              <a:cs typeface="Open Sans" pitchFamily="2" charset="0"/>
            </a:endParaRPr>
          </a:p>
          <a:p>
            <a:pPr marL="342900" indent="-342900" eaLnBrk="1" hangingPunct="1">
              <a:lnSpc>
                <a:spcPct val="90000"/>
              </a:lnSpc>
              <a:buFont typeface="Wingdings" panose="05000000000000000000" pitchFamily="2" charset="2"/>
              <a:buChar char="Ø"/>
              <a:defRPr/>
            </a:pPr>
            <a:r>
              <a:rPr lang="ru-RU" altLang="ru-RU" sz="2000" dirty="0">
                <a:solidFill>
                  <a:srgbClr val="535353"/>
                </a:solidFill>
                <a:latin typeface="Open Sans" pitchFamily="2" charset="0"/>
                <a:cs typeface="Open Sans" pitchFamily="2" charset="0"/>
              </a:rPr>
              <a:t>При грамотном подходе Российская Федерация может извлекать ряд социально-экономических и демографических преимуществ, если сможет идентифицировать потоки экологических мигрантов и направить их в правовое поле, путем изменения миграционного законодательства и разработки специальных программ переселения;</a:t>
            </a:r>
          </a:p>
          <a:p>
            <a:pPr eaLnBrk="1" hangingPunct="1">
              <a:lnSpc>
                <a:spcPct val="90000"/>
              </a:lnSpc>
              <a:defRPr/>
            </a:pPr>
            <a:endParaRPr lang="ru-RU" altLang="ru-RU" sz="2000" dirty="0">
              <a:solidFill>
                <a:srgbClr val="535353"/>
              </a:solidFill>
              <a:latin typeface="Open Sans" pitchFamily="2" charset="0"/>
              <a:cs typeface="Open Sans" pitchFamily="2" charset="0"/>
            </a:endParaRPr>
          </a:p>
          <a:p>
            <a:pPr marL="342900" indent="-342900" eaLnBrk="1" hangingPunct="1">
              <a:lnSpc>
                <a:spcPct val="90000"/>
              </a:lnSpc>
              <a:buFont typeface="Wingdings" panose="05000000000000000000" pitchFamily="2" charset="2"/>
              <a:buChar char="Ø"/>
              <a:defRPr/>
            </a:pPr>
            <a:r>
              <a:rPr lang="ru-RU" altLang="ru-RU" sz="2000" dirty="0">
                <a:solidFill>
                  <a:srgbClr val="535353"/>
                </a:solidFill>
                <a:latin typeface="Open Sans" pitchFamily="2" charset="0"/>
                <a:cs typeface="Open Sans" pitchFamily="2" charset="0"/>
              </a:rPr>
              <a:t>По нашим оценкам потенциал экологической миграции из Стран Центральной Азии  составляет 1,5 – 2,25 млн. человек в период до 2030 г. (период реализации мероприятий 2025 – 2030 гг.)</a:t>
            </a:r>
          </a:p>
          <a:p>
            <a:pPr eaLnBrk="1" hangingPunct="1">
              <a:lnSpc>
                <a:spcPct val="90000"/>
              </a:lnSpc>
              <a:defRPr/>
            </a:pPr>
            <a:endParaRPr lang="ru-RU" altLang="ru-RU" sz="2000" dirty="0">
              <a:solidFill>
                <a:srgbClr val="535353"/>
              </a:solidFill>
              <a:latin typeface="Open Sans" pitchFamily="2" charset="0"/>
              <a:cs typeface="Open Sans" pitchFamily="2" charset="0"/>
            </a:endParaRPr>
          </a:p>
        </p:txBody>
      </p:sp>
      <p:pic>
        <p:nvPicPr>
          <p:cNvPr id="5" name="Рисунок 4">
            <a:extLst>
              <a:ext uri="{FF2B5EF4-FFF2-40B4-BE49-F238E27FC236}">
                <a16:creationId xmlns:a16="http://schemas.microsoft.com/office/drawing/2014/main" id="{921F9A03-BFEA-4AED-90A7-E0D47288D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a:extLst>
              <a:ext uri="{FF2B5EF4-FFF2-40B4-BE49-F238E27FC236}">
                <a16:creationId xmlns:a16="http://schemas.microsoft.com/office/drawing/2014/main" id="{5BDD655F-41B5-415C-995F-2E01B1087536}"/>
              </a:ext>
            </a:extLst>
          </p:cNvPr>
          <p:cNvPicPr>
            <a:picLocks noChangeAspect="1"/>
          </p:cNvPicPr>
          <p:nvPr/>
        </p:nvPicPr>
        <p:blipFill>
          <a:blip r:embed="rId3"/>
          <a:stretch>
            <a:fillRect/>
          </a:stretch>
        </p:blipFill>
        <p:spPr>
          <a:xfrm>
            <a:off x="0" y="-25124"/>
            <a:ext cx="12192000" cy="6858000"/>
          </a:xfrm>
          <a:prstGeom prst="rect">
            <a:avLst/>
          </a:prstGeom>
        </p:spPr>
      </p:pic>
    </p:spTree>
    <p:extLst>
      <p:ext uri="{BB962C8B-B14F-4D97-AF65-F5344CB8AC3E}">
        <p14:creationId xmlns:p14="http://schemas.microsoft.com/office/powerpoint/2010/main" val="40718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05F06B1F-CD84-2FE4-8F07-56D60B38DF2E}"/>
              </a:ext>
            </a:extLst>
          </p:cNvPr>
          <p:cNvSpPr txBox="1">
            <a:spLocks/>
          </p:cNvSpPr>
          <p:nvPr/>
        </p:nvSpPr>
        <p:spPr>
          <a:xfrm>
            <a:off x="1102337" y="785813"/>
            <a:ext cx="9852025" cy="733425"/>
          </a:xfrm>
          <a:prstGeom prst="rect">
            <a:avLst/>
          </a:prstGeom>
          <a:noFill/>
        </p:spPr>
        <p:txBody>
          <a:bodyPr>
            <a:normAutofit fontScale="62500" lnSpcReduction="2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ru-RU" altLang="ru-RU" sz="3600" dirty="0">
                <a:solidFill>
                  <a:srgbClr val="535353"/>
                </a:solidFill>
                <a:latin typeface="Open Sans ExtraBold" panose="020F0502020204030204" pitchFamily="34" charset="0"/>
                <a:cs typeface="Open Sans ExtraBold" panose="020F0502020204030204" pitchFamily="34" charset="0"/>
              </a:rPr>
              <a:t>Экологичная миграция: угроза национальной безопасности или выход из демографического кризиса</a:t>
            </a:r>
            <a:endParaRPr lang="ru-RU" altLang="ru-RU" sz="1600" dirty="0">
              <a:solidFill>
                <a:srgbClr val="535353"/>
              </a:solidFill>
              <a:latin typeface="Open Sans" pitchFamily="2" charset="0"/>
              <a:cs typeface="Open Sans" pitchFamily="2" charset="0"/>
            </a:endParaRPr>
          </a:p>
        </p:txBody>
      </p:sp>
      <p:sp>
        <p:nvSpPr>
          <p:cNvPr id="4" name="Заголовок 1">
            <a:extLst>
              <a:ext uri="{FF2B5EF4-FFF2-40B4-BE49-F238E27FC236}">
                <a16:creationId xmlns:a16="http://schemas.microsoft.com/office/drawing/2014/main" id="{3C887D31-411B-5E03-56FF-57FE22FE8443}"/>
              </a:ext>
            </a:extLst>
          </p:cNvPr>
          <p:cNvSpPr txBox="1">
            <a:spLocks/>
          </p:cNvSpPr>
          <p:nvPr/>
        </p:nvSpPr>
        <p:spPr>
          <a:xfrm>
            <a:off x="1102337" y="1995007"/>
            <a:ext cx="9852025" cy="3816350"/>
          </a:xfrm>
          <a:prstGeom prst="rect">
            <a:avLst/>
          </a:prstGeom>
          <a:noFill/>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endParaRPr lang="ru-RU" altLang="ru-RU" sz="2000" dirty="0">
              <a:solidFill>
                <a:srgbClr val="535353"/>
              </a:solidFill>
              <a:latin typeface="Open Sans" pitchFamily="2" charset="0"/>
              <a:cs typeface="Open Sans" pitchFamily="2" charset="0"/>
            </a:endParaRPr>
          </a:p>
          <a:p>
            <a:pPr algn="ctr" eaLnBrk="1" hangingPunct="1">
              <a:lnSpc>
                <a:spcPct val="90000"/>
              </a:lnSpc>
              <a:defRPr/>
            </a:pPr>
            <a:endParaRPr lang="ru-RU" altLang="ru-RU" sz="2000" dirty="0">
              <a:solidFill>
                <a:srgbClr val="535353"/>
              </a:solidFill>
              <a:latin typeface="Open Sans" pitchFamily="2" charset="0"/>
              <a:cs typeface="Open Sans" pitchFamily="2" charset="0"/>
            </a:endParaRPr>
          </a:p>
          <a:p>
            <a:pPr algn="ctr" eaLnBrk="1" hangingPunct="1">
              <a:lnSpc>
                <a:spcPct val="90000"/>
              </a:lnSpc>
              <a:defRPr/>
            </a:pPr>
            <a:endParaRPr lang="ru-RU" altLang="ru-RU" sz="2000" dirty="0">
              <a:solidFill>
                <a:srgbClr val="535353"/>
              </a:solidFill>
              <a:latin typeface="Open Sans" pitchFamily="2" charset="0"/>
              <a:cs typeface="Open Sans" pitchFamily="2" charset="0"/>
            </a:endParaRPr>
          </a:p>
          <a:p>
            <a:pPr algn="ctr" eaLnBrk="1" hangingPunct="1">
              <a:lnSpc>
                <a:spcPct val="90000"/>
              </a:lnSpc>
              <a:defRPr/>
            </a:pPr>
            <a:endParaRPr lang="ru-RU" altLang="ru-RU" sz="2000" dirty="0">
              <a:solidFill>
                <a:srgbClr val="535353"/>
              </a:solidFill>
              <a:latin typeface="Open Sans" pitchFamily="2" charset="0"/>
              <a:cs typeface="Open Sans" pitchFamily="2" charset="0"/>
            </a:endParaRPr>
          </a:p>
          <a:p>
            <a:pPr algn="ctr" eaLnBrk="1" hangingPunct="1">
              <a:lnSpc>
                <a:spcPct val="90000"/>
              </a:lnSpc>
              <a:defRPr/>
            </a:pPr>
            <a:endParaRPr lang="ru-RU" altLang="ru-RU" sz="2000" dirty="0">
              <a:solidFill>
                <a:srgbClr val="535353"/>
              </a:solidFill>
              <a:latin typeface="Open Sans" pitchFamily="2" charset="0"/>
              <a:cs typeface="Open Sans" pitchFamily="2" charset="0"/>
            </a:endParaRPr>
          </a:p>
          <a:p>
            <a:pPr algn="ctr" eaLnBrk="1" hangingPunct="1">
              <a:lnSpc>
                <a:spcPct val="90000"/>
              </a:lnSpc>
              <a:defRPr/>
            </a:pPr>
            <a:r>
              <a:rPr lang="ru-RU" altLang="ru-RU" sz="5400" dirty="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Спасибо за внимание!</a:t>
            </a:r>
          </a:p>
        </p:txBody>
      </p:sp>
      <p:pic>
        <p:nvPicPr>
          <p:cNvPr id="5" name="Рисунок 4">
            <a:extLst>
              <a:ext uri="{FF2B5EF4-FFF2-40B4-BE49-F238E27FC236}">
                <a16:creationId xmlns:a16="http://schemas.microsoft.com/office/drawing/2014/main" id="{91CB2826-DAEE-46E3-B252-811BD09CD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a:extLst>
              <a:ext uri="{FF2B5EF4-FFF2-40B4-BE49-F238E27FC236}">
                <a16:creationId xmlns:a16="http://schemas.microsoft.com/office/drawing/2014/main" id="{5BDD655F-41B5-415C-995F-2E01B108753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1554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6">
            <a:extLst>
              <a:ext uri="{FF2B5EF4-FFF2-40B4-BE49-F238E27FC236}">
                <a16:creationId xmlns:a16="http://schemas.microsoft.com/office/drawing/2014/main" id="{0BEC3572-6E15-E4F7-47FF-D70C62908CEB}"/>
              </a:ext>
            </a:extLst>
          </p:cNvPr>
          <p:cNvSpPr txBox="1">
            <a:spLocks noChangeArrowheads="1"/>
          </p:cNvSpPr>
          <p:nvPr/>
        </p:nvSpPr>
        <p:spPr bwMode="auto">
          <a:xfrm>
            <a:off x="5287458" y="428178"/>
            <a:ext cx="6560993"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600" dirty="0">
                <a:solidFill>
                  <a:srgbClr val="535353"/>
                </a:solidFill>
                <a:latin typeface="Open Sans SemiBold" panose="020F0502020204030204" pitchFamily="34" charset="0"/>
                <a:ea typeface="Open Sans SemiBold" panose="020F0502020204030204" pitchFamily="34" charset="0"/>
                <a:cs typeface="Open Sans SemiBold" panose="020F0502020204030204" pitchFamily="34" charset="0"/>
              </a:rPr>
              <a:t>Лукьянец</a:t>
            </a:r>
            <a:r>
              <a:rPr lang="en-US" altLang="ru-RU" sz="1600" dirty="0">
                <a:solidFill>
                  <a:srgbClr val="535353"/>
                </a:solidFill>
                <a:latin typeface="Open Sans SemiBold" panose="020F0502020204030204" pitchFamily="34" charset="0"/>
                <a:ea typeface="Open Sans SemiBold" panose="020F0502020204030204" pitchFamily="34" charset="0"/>
                <a:cs typeface="Open Sans SemiBold" panose="020F0502020204030204" pitchFamily="34" charset="0"/>
              </a:rPr>
              <a:t> </a:t>
            </a:r>
            <a:r>
              <a:rPr lang="ru-RU" altLang="ru-RU" sz="1600" dirty="0">
                <a:solidFill>
                  <a:srgbClr val="535353"/>
                </a:solidFill>
                <a:latin typeface="Open Sans SemiBold" panose="020F0502020204030204" pitchFamily="34" charset="0"/>
                <a:ea typeface="Open Sans SemiBold" panose="020F0502020204030204" pitchFamily="34" charset="0"/>
                <a:cs typeface="Open Sans SemiBold" panose="020F0502020204030204" pitchFamily="34" charset="0"/>
              </a:rPr>
              <a:t>Артём Сергеевич</a:t>
            </a:r>
            <a:endPar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endParaRPr>
          </a:p>
          <a:p>
            <a:pPr eaLnBrk="1" hangingPunct="1">
              <a:lnSpc>
                <a:spcPct val="100000"/>
              </a:lnSpc>
              <a:spcBef>
                <a:spcPct val="0"/>
              </a:spcBef>
              <a:buFontTx/>
              <a:buNone/>
            </a:pP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заместитель директора по инновационному проектированию</a:t>
            </a:r>
            <a:r>
              <a:rPr lang="en-US"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a:t>
            </a: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 Института демографических исследований ФНИСЦ РАН</a:t>
            </a:r>
            <a:r>
              <a:rPr lang="en-US"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a:t>
            </a:r>
            <a:endPar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endParaRPr>
          </a:p>
          <a:p>
            <a:pPr eaLnBrk="1" hangingPunct="1">
              <a:lnSpc>
                <a:spcPct val="100000"/>
              </a:lnSpc>
              <a:spcBef>
                <a:spcPct val="0"/>
              </a:spcBef>
              <a:buFontTx/>
              <a:buNone/>
            </a:pP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кандидат экономических наук</a:t>
            </a:r>
            <a:endParaRPr lang="en-US" altLang="ru-RU" sz="1600" dirty="0">
              <a:latin typeface="Open Sans SemiBold" panose="020F0502020204030204" pitchFamily="34" charset="0"/>
              <a:ea typeface="Open Sans SemiBold" panose="020F0502020204030204" pitchFamily="34" charset="0"/>
              <a:cs typeface="Open Sans SemiBold" panose="020F0502020204030204" pitchFamily="34" charset="0"/>
            </a:endParaRPr>
          </a:p>
          <a:p>
            <a:pPr eaLnBrk="1" hangingPunct="1">
              <a:lnSpc>
                <a:spcPct val="100000"/>
              </a:lnSpc>
              <a:spcBef>
                <a:spcPct val="0"/>
              </a:spcBef>
              <a:buFontTx/>
              <a:buNone/>
            </a:pPr>
            <a:endParaRPr lang="en-US" altLang="ru-RU" sz="1600" dirty="0">
              <a:latin typeface="Open Sans SemiBold" panose="020F0502020204030204" pitchFamily="34" charset="0"/>
              <a:ea typeface="Open Sans SemiBold" panose="020F0502020204030204" pitchFamily="34" charset="0"/>
              <a:cs typeface="Open Sans SemiBold" panose="020F0502020204030204" pitchFamily="34" charset="0"/>
            </a:endParaRPr>
          </a:p>
          <a:p>
            <a:pPr eaLnBrk="1" hangingPunct="1">
              <a:lnSpc>
                <a:spcPct val="100000"/>
              </a:lnSpc>
              <a:spcBef>
                <a:spcPct val="0"/>
              </a:spcBef>
              <a:buFontTx/>
              <a:buNone/>
            </a:pPr>
            <a:r>
              <a:rPr lang="ru-RU" altLang="ru-RU" sz="1600" u="sng" dirty="0">
                <a:latin typeface="Open Sans SemiBold" panose="020F0502020204030204" pitchFamily="34" charset="0"/>
                <a:ea typeface="Open Sans SemiBold" panose="020F0502020204030204" pitchFamily="34" charset="0"/>
                <a:cs typeface="Open Sans SemiBold" panose="020F0502020204030204" pitchFamily="34" charset="0"/>
              </a:rPr>
              <a:t>Сфера научных интересов:</a:t>
            </a:r>
            <a:endParaRPr lang="en-US" altLang="ru-RU" sz="1600" u="sng" dirty="0">
              <a:latin typeface="Open Sans SemiBold" panose="020F0502020204030204" pitchFamily="34" charset="0"/>
              <a:ea typeface="Open Sans SemiBold" panose="020F0502020204030204" pitchFamily="34" charset="0"/>
              <a:cs typeface="Open Sans SemiBold" panose="020F0502020204030204" pitchFamily="34" charset="0"/>
            </a:endParaRPr>
          </a:p>
          <a:p>
            <a:pPr eaLnBrk="1" hangingPunct="1">
              <a:lnSpc>
                <a:spcPct val="100000"/>
              </a:lnSpc>
              <a:spcBef>
                <a:spcPct val="0"/>
              </a:spcBef>
              <a:buNone/>
            </a:pP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 Демографическая ситуация в России и в странах постсоветского </a:t>
            </a:r>
          </a:p>
          <a:p>
            <a:pPr eaLnBrk="1" hangingPunct="1">
              <a:lnSpc>
                <a:spcPct val="100000"/>
              </a:lnSpc>
              <a:spcBef>
                <a:spcPct val="0"/>
              </a:spcBef>
              <a:buNone/>
            </a:pP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пространства;</a:t>
            </a:r>
          </a:p>
          <a:p>
            <a:pPr eaLnBrk="1" hangingPunct="1">
              <a:lnSpc>
                <a:spcPct val="100000"/>
              </a:lnSpc>
              <a:spcBef>
                <a:spcPct val="0"/>
              </a:spcBef>
              <a:buNone/>
            </a:pPr>
            <a:endParaRPr lang="en-US" altLang="ru-RU" sz="1600" dirty="0">
              <a:latin typeface="Open Sans SemiBold" panose="020F0502020204030204" pitchFamily="34" charset="0"/>
              <a:ea typeface="Open Sans SemiBold" panose="020F0502020204030204" pitchFamily="34" charset="0"/>
              <a:cs typeface="Open Sans SemiBold" panose="020F0502020204030204" pitchFamily="34" charset="0"/>
            </a:endParaRPr>
          </a:p>
          <a:p>
            <a:pPr eaLnBrk="1" hangingPunct="1">
              <a:lnSpc>
                <a:spcPct val="100000"/>
              </a:lnSpc>
              <a:spcBef>
                <a:spcPct val="0"/>
              </a:spcBef>
              <a:buNone/>
            </a:pP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 Миграционные процессы в России, США, странах Европы </a:t>
            </a:r>
            <a:b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b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и СНГ;</a:t>
            </a:r>
          </a:p>
          <a:p>
            <a:pPr eaLnBrk="1" hangingPunct="1">
              <a:lnSpc>
                <a:spcPct val="100000"/>
              </a:lnSpc>
              <a:spcBef>
                <a:spcPct val="0"/>
              </a:spcBef>
              <a:buNone/>
            </a:pPr>
            <a:endParaRPr lang="en-US" altLang="ru-RU" sz="1600" dirty="0">
              <a:latin typeface="Open Sans SemiBold" panose="020F0502020204030204" pitchFamily="34" charset="0"/>
              <a:ea typeface="Open Sans SemiBold" panose="020F0502020204030204" pitchFamily="34" charset="0"/>
              <a:cs typeface="Open Sans SemiBold" panose="020F0502020204030204" pitchFamily="34" charset="0"/>
            </a:endParaRPr>
          </a:p>
          <a:p>
            <a:pPr eaLnBrk="1" hangingPunct="1">
              <a:lnSpc>
                <a:spcPct val="100000"/>
              </a:lnSpc>
              <a:spcBef>
                <a:spcPct val="0"/>
              </a:spcBef>
              <a:buNone/>
            </a:pP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 Глобальное изменение климата и международное</a:t>
            </a:r>
          </a:p>
          <a:p>
            <a:pPr eaLnBrk="1" hangingPunct="1">
              <a:lnSpc>
                <a:spcPct val="100000"/>
              </a:lnSpc>
              <a:spcBef>
                <a:spcPct val="0"/>
              </a:spcBef>
              <a:buNone/>
            </a:pP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 сотрудничество; </a:t>
            </a:r>
          </a:p>
          <a:p>
            <a:pPr eaLnBrk="1" hangingPunct="1">
              <a:lnSpc>
                <a:spcPct val="100000"/>
              </a:lnSpc>
              <a:spcBef>
                <a:spcPct val="0"/>
              </a:spcBef>
              <a:buNone/>
            </a:pPr>
            <a:endParaRPr lang="en-US" altLang="ru-RU" sz="1600" dirty="0">
              <a:latin typeface="Open Sans SemiBold" panose="020F0502020204030204" pitchFamily="34" charset="0"/>
              <a:ea typeface="Open Sans SemiBold" panose="020F0502020204030204" pitchFamily="34" charset="0"/>
              <a:cs typeface="Open Sans SemiBold" panose="020F0502020204030204" pitchFamily="34" charset="0"/>
            </a:endParaRPr>
          </a:p>
          <a:p>
            <a:pPr eaLnBrk="1" hangingPunct="1">
              <a:lnSpc>
                <a:spcPct val="100000"/>
              </a:lnSpc>
              <a:spcBef>
                <a:spcPct val="0"/>
              </a:spcBef>
              <a:buNone/>
            </a:pP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 Влияние глобального изменения климата на экономические, </a:t>
            </a:r>
            <a:endParaRPr lang="en-US" altLang="ru-RU" sz="1600" dirty="0">
              <a:latin typeface="Open Sans SemiBold" panose="020F0502020204030204" pitchFamily="34" charset="0"/>
              <a:ea typeface="Open Sans SemiBold" panose="020F0502020204030204" pitchFamily="34" charset="0"/>
              <a:cs typeface="Open Sans SemiBold" panose="020F0502020204030204" pitchFamily="34" charset="0"/>
            </a:endParaRPr>
          </a:p>
          <a:p>
            <a:pPr eaLnBrk="1" hangingPunct="1">
              <a:lnSpc>
                <a:spcPct val="100000"/>
              </a:lnSpc>
              <a:spcBef>
                <a:spcPct val="0"/>
              </a:spcBef>
              <a:buNone/>
            </a:pP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социальные и демографические процессы в России </a:t>
            </a:r>
          </a:p>
          <a:p>
            <a:pPr eaLnBrk="1" hangingPunct="1">
              <a:lnSpc>
                <a:spcPct val="100000"/>
              </a:lnSpc>
              <a:spcBef>
                <a:spcPct val="0"/>
              </a:spcBef>
              <a:buNone/>
            </a:pP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и странах мира;</a:t>
            </a:r>
          </a:p>
          <a:p>
            <a:pPr eaLnBrk="1" hangingPunct="1">
              <a:lnSpc>
                <a:spcPct val="100000"/>
              </a:lnSpc>
              <a:spcBef>
                <a:spcPct val="0"/>
              </a:spcBef>
              <a:buNone/>
            </a:pPr>
            <a:endParaRPr lang="en-US" altLang="ru-RU" sz="1600" dirty="0">
              <a:latin typeface="Open Sans SemiBold" panose="020F0502020204030204" pitchFamily="34" charset="0"/>
              <a:ea typeface="Open Sans SemiBold" panose="020F0502020204030204" pitchFamily="34" charset="0"/>
              <a:cs typeface="Open Sans SemiBold" panose="020F0502020204030204" pitchFamily="34" charset="0"/>
            </a:endParaRPr>
          </a:p>
          <a:p>
            <a:pPr eaLnBrk="1" hangingPunct="1">
              <a:lnSpc>
                <a:spcPct val="100000"/>
              </a:lnSpc>
              <a:spcBef>
                <a:spcPct val="0"/>
              </a:spcBef>
              <a:buNone/>
            </a:pP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 Экологические аспекты социально-экономических и </a:t>
            </a:r>
          </a:p>
          <a:p>
            <a:pPr eaLnBrk="1" hangingPunct="1">
              <a:lnSpc>
                <a:spcPct val="100000"/>
              </a:lnSpc>
              <a:spcBef>
                <a:spcPct val="0"/>
              </a:spcBef>
              <a:buNone/>
            </a:pPr>
            <a:r>
              <a:rPr lang="ru-RU" altLang="ru-RU" sz="1600" dirty="0">
                <a:latin typeface="Open Sans SemiBold" panose="020F0502020204030204" pitchFamily="34" charset="0"/>
                <a:ea typeface="Open Sans SemiBold" panose="020F0502020204030204" pitchFamily="34" charset="0"/>
                <a:cs typeface="Open Sans SemiBold" panose="020F0502020204030204" pitchFamily="34" charset="0"/>
              </a:rPr>
              <a:t>демографических  процессов в России и странах мира.</a:t>
            </a:r>
            <a:endParaRPr lang="en-US" altLang="ru-RU" sz="1600" dirty="0">
              <a:latin typeface="Open Sans SemiBold" panose="020F0502020204030204" pitchFamily="34" charset="0"/>
              <a:ea typeface="Open Sans SemiBold" panose="020F0502020204030204" pitchFamily="34" charset="0"/>
              <a:cs typeface="Open Sans SemiBold" panose="020F0502020204030204" pitchFamily="34" charset="0"/>
            </a:endParaRPr>
          </a:p>
        </p:txBody>
      </p:sp>
      <p:pic>
        <p:nvPicPr>
          <p:cNvPr id="3" name="Рисунок 2" descr="Изображение выглядит как Человеческое лицо, человек, одежда, Лоб&#10;&#10;Автоматически созданное описание">
            <a:extLst>
              <a:ext uri="{FF2B5EF4-FFF2-40B4-BE49-F238E27FC236}">
                <a16:creationId xmlns:a16="http://schemas.microsoft.com/office/drawing/2014/main" id="{FC88CBB8-36E8-A9B4-0808-6A9A25C9D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88" y="897838"/>
            <a:ext cx="4461958" cy="4806675"/>
          </a:xfrm>
          <a:prstGeom prst="rect">
            <a:avLst/>
          </a:prstGeom>
        </p:spPr>
      </p:pic>
      <p:pic>
        <p:nvPicPr>
          <p:cNvPr id="4" name="Рисунок 3">
            <a:extLst>
              <a:ext uri="{FF2B5EF4-FFF2-40B4-BE49-F238E27FC236}">
                <a16:creationId xmlns:a16="http://schemas.microsoft.com/office/drawing/2014/main" id="{7DB1050F-8E45-4185-B7BF-1E7FF8DD7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a:extLst>
              <a:ext uri="{FF2B5EF4-FFF2-40B4-BE49-F238E27FC236}">
                <a16:creationId xmlns:a16="http://schemas.microsoft.com/office/drawing/2014/main" id="{5BDD655F-41B5-415C-995F-2E01B1087536}"/>
              </a:ext>
            </a:extLst>
          </p:cNvPr>
          <p:cNvPicPr>
            <a:picLocks noChangeAspect="1"/>
          </p:cNvPicPr>
          <p:nvPr/>
        </p:nvPicPr>
        <p:blipFill>
          <a:blip r:embed="rId4"/>
          <a:stretch>
            <a:fillRect/>
          </a:stretch>
        </p:blipFill>
        <p:spPr>
          <a:xfrm>
            <a:off x="0" y="-1"/>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793D85-1DD7-8C13-16D2-F1A884D96D54}"/>
              </a:ext>
            </a:extLst>
          </p:cNvPr>
          <p:cNvSpPr>
            <a:spLocks noGrp="1"/>
          </p:cNvSpPr>
          <p:nvPr>
            <p:ph type="title"/>
          </p:nvPr>
        </p:nvSpPr>
        <p:spPr>
          <a:xfrm>
            <a:off x="825500" y="785813"/>
            <a:ext cx="9852025" cy="1176337"/>
          </a:xfrm>
          <a:noFill/>
        </p:spPr>
        <p:txBody>
          <a:bodyPr>
            <a:normAutofit fontScale="90000"/>
          </a:bodyPr>
          <a:lstStyle/>
          <a:p>
            <a:pPr algn="ctr">
              <a:defRPr/>
            </a:pPr>
            <a:r>
              <a:rPr lang="ru-RU" altLang="ru-RU" sz="3600" dirty="0">
                <a:solidFill>
                  <a:srgbClr val="535353"/>
                </a:solidFill>
                <a:latin typeface="Open Sans ExtraBold" panose="020F0502020204030204" pitchFamily="34" charset="0"/>
                <a:cs typeface="Open Sans ExtraBold" panose="020F0502020204030204" pitchFamily="34" charset="0"/>
              </a:rPr>
              <a:t>Экологичная миграция: угроза национальной безопасности или выход из демографического кризиса</a:t>
            </a:r>
            <a:endParaRPr lang="ru-RU" altLang="ru-RU" sz="3600" dirty="0">
              <a:latin typeface="Open Sans" pitchFamily="2" charset="0"/>
              <a:cs typeface="Open Sans" pitchFamily="2" charset="0"/>
            </a:endParaRPr>
          </a:p>
        </p:txBody>
      </p:sp>
      <p:sp>
        <p:nvSpPr>
          <p:cNvPr id="8" name="Заголовок 1">
            <a:extLst>
              <a:ext uri="{FF2B5EF4-FFF2-40B4-BE49-F238E27FC236}">
                <a16:creationId xmlns:a16="http://schemas.microsoft.com/office/drawing/2014/main" id="{12CBBB5A-7EF7-1735-6541-4B1B0E675997}"/>
              </a:ext>
            </a:extLst>
          </p:cNvPr>
          <p:cNvSpPr txBox="1">
            <a:spLocks/>
          </p:cNvSpPr>
          <p:nvPr/>
        </p:nvSpPr>
        <p:spPr>
          <a:xfrm>
            <a:off x="5432425" y="2254250"/>
            <a:ext cx="5245100" cy="3817938"/>
          </a:xfrm>
          <a:prstGeom prst="rect">
            <a:avLst/>
          </a:prstGeom>
          <a:noFill/>
        </p:spPr>
        <p:txBody>
          <a:bodyPr>
            <a:normAutofit lnSpcReduction="1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defRPr/>
            </a:pPr>
            <a:r>
              <a:rPr lang="ru-RU" altLang="ru-RU" sz="2000" b="1" dirty="0">
                <a:solidFill>
                  <a:srgbClr val="535353"/>
                </a:solidFill>
                <a:latin typeface="Open Sans" pitchFamily="2" charset="0"/>
                <a:cs typeface="Open Sans" pitchFamily="2" charset="0"/>
              </a:rPr>
              <a:t>Цель: Выявить потенциальное влияние экологической миграции на принимающее общество</a:t>
            </a:r>
            <a:r>
              <a:rPr lang="ru-RU" altLang="ru-RU" sz="2000" dirty="0">
                <a:solidFill>
                  <a:srgbClr val="535353"/>
                </a:solidFill>
                <a:latin typeface="Open Sans" pitchFamily="2" charset="0"/>
                <a:cs typeface="Open Sans" pitchFamily="2" charset="0"/>
              </a:rPr>
              <a:t>!</a:t>
            </a:r>
          </a:p>
          <a:p>
            <a:pPr eaLnBrk="1" hangingPunct="1">
              <a:lnSpc>
                <a:spcPct val="90000"/>
              </a:lnSpc>
              <a:defRPr/>
            </a:pPr>
            <a:endParaRPr lang="ru-RU" altLang="ru-RU" sz="2000" dirty="0">
              <a:latin typeface="Open Sans" pitchFamily="2" charset="0"/>
              <a:cs typeface="Open Sans" pitchFamily="2" charset="0"/>
            </a:endParaRPr>
          </a:p>
          <a:p>
            <a:pPr eaLnBrk="1" hangingPunct="1">
              <a:lnSpc>
                <a:spcPct val="90000"/>
              </a:lnSpc>
              <a:defRPr/>
            </a:pPr>
            <a:r>
              <a:rPr lang="ru-RU" altLang="ru-RU" sz="2000" b="1" dirty="0">
                <a:solidFill>
                  <a:srgbClr val="535353"/>
                </a:solidFill>
                <a:latin typeface="Open Sans" pitchFamily="2" charset="0"/>
                <a:cs typeface="Open Sans" pitchFamily="2" charset="0"/>
              </a:rPr>
              <a:t>План:</a:t>
            </a:r>
          </a:p>
          <a:p>
            <a:pPr marL="457200" indent="-457200" eaLnBrk="1" hangingPunct="1">
              <a:lnSpc>
                <a:spcPct val="90000"/>
              </a:lnSpc>
              <a:buAutoNum type="arabicPeriod"/>
              <a:defRPr/>
            </a:pPr>
            <a:r>
              <a:rPr lang="ru-RU" altLang="ru-RU" sz="2000" dirty="0">
                <a:latin typeface="Open Sans" pitchFamily="2" charset="0"/>
                <a:cs typeface="Open Sans" pitchFamily="2" charset="0"/>
              </a:rPr>
              <a:t>Дать определение экологической миграции;</a:t>
            </a:r>
          </a:p>
          <a:p>
            <a:pPr marL="457200" indent="-457200" eaLnBrk="1" hangingPunct="1">
              <a:lnSpc>
                <a:spcPct val="90000"/>
              </a:lnSpc>
              <a:buAutoNum type="arabicPeriod"/>
              <a:defRPr/>
            </a:pPr>
            <a:r>
              <a:rPr lang="ru-RU" altLang="ru-RU" sz="2000" dirty="0">
                <a:latin typeface="Open Sans" pitchFamily="2" charset="0"/>
                <a:cs typeface="Open Sans" pitchFamily="2" charset="0"/>
              </a:rPr>
              <a:t>Регламентация экологической миграции в рамках национального законодательства </a:t>
            </a:r>
          </a:p>
          <a:p>
            <a:pPr marL="457200" indent="-457200" eaLnBrk="1" hangingPunct="1">
              <a:lnSpc>
                <a:spcPct val="90000"/>
              </a:lnSpc>
              <a:buAutoNum type="arabicPeriod"/>
              <a:defRPr/>
            </a:pPr>
            <a:r>
              <a:rPr lang="ru-RU" altLang="ru-RU" sz="2000" dirty="0">
                <a:latin typeface="Open Sans" pitchFamily="2" charset="0"/>
                <a:cs typeface="Open Sans" pitchFamily="2" charset="0"/>
              </a:rPr>
              <a:t>Охарактеризовать потенциал экологической миграции</a:t>
            </a:r>
          </a:p>
          <a:p>
            <a:pPr marL="457200" indent="-457200" eaLnBrk="1" hangingPunct="1">
              <a:lnSpc>
                <a:spcPct val="90000"/>
              </a:lnSpc>
              <a:buAutoNum type="arabicPeriod"/>
              <a:defRPr/>
            </a:pPr>
            <a:r>
              <a:rPr lang="ru-RU" altLang="ru-RU" sz="2000" dirty="0">
                <a:latin typeface="Open Sans" pitchFamily="2" charset="0"/>
                <a:cs typeface="Open Sans" pitchFamily="2" charset="0"/>
              </a:rPr>
              <a:t>Выявить влияние экологической миграции на принимающее общество</a:t>
            </a:r>
          </a:p>
        </p:txBody>
      </p:sp>
      <p:pic>
        <p:nvPicPr>
          <p:cNvPr id="4" name="Рисунок 3" descr="Изображение выглядит как на открытом воздухе, дом, Аэрофотосъемка, строительство&#10;&#10;Автоматически созданное описание">
            <a:extLst>
              <a:ext uri="{FF2B5EF4-FFF2-40B4-BE49-F238E27FC236}">
                <a16:creationId xmlns:a16="http://schemas.microsoft.com/office/drawing/2014/main" id="{20DF6536-8338-A459-AF80-B329D970D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89" y="2811756"/>
            <a:ext cx="4351108" cy="2435559"/>
          </a:xfrm>
          <a:prstGeom prst="rect">
            <a:avLst/>
          </a:prstGeom>
        </p:spPr>
      </p:pic>
      <p:pic>
        <p:nvPicPr>
          <p:cNvPr id="5" name="Рисунок 4">
            <a:extLst>
              <a:ext uri="{FF2B5EF4-FFF2-40B4-BE49-F238E27FC236}">
                <a16:creationId xmlns:a16="http://schemas.microsoft.com/office/drawing/2014/main" id="{87F15E26-A497-49C4-8B51-7C1AAA41D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a:extLst>
              <a:ext uri="{FF2B5EF4-FFF2-40B4-BE49-F238E27FC236}">
                <a16:creationId xmlns:a16="http://schemas.microsoft.com/office/drawing/2014/main" id="{5BDD655F-41B5-415C-995F-2E01B1087536}"/>
              </a:ext>
            </a:extLst>
          </p:cNvPr>
          <p:cNvPicPr>
            <a:picLocks noChangeAspect="1"/>
          </p:cNvPicPr>
          <p:nvPr/>
        </p:nvPicPr>
        <p:blipFill>
          <a:blip r:embed="rId4"/>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05F06B1F-CD84-2FE4-8F07-56D60B38DF2E}"/>
              </a:ext>
            </a:extLst>
          </p:cNvPr>
          <p:cNvSpPr txBox="1">
            <a:spLocks/>
          </p:cNvSpPr>
          <p:nvPr/>
        </p:nvSpPr>
        <p:spPr>
          <a:xfrm>
            <a:off x="825500" y="785813"/>
            <a:ext cx="9852025" cy="733425"/>
          </a:xfrm>
          <a:prstGeom prst="rect">
            <a:avLst/>
          </a:prstGeom>
          <a:noFill/>
        </p:spPr>
        <p:txBody>
          <a:bodyPr>
            <a:normAutofit fontScale="32500" lnSpcReduction="2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ru-RU" altLang="ru-RU" sz="6600" dirty="0">
                <a:solidFill>
                  <a:srgbClr val="535353"/>
                </a:solidFill>
                <a:latin typeface="Open Sans ExtraBold" panose="020F0502020204030204" pitchFamily="34" charset="0"/>
                <a:cs typeface="Open Sans ExtraBold" panose="020F0502020204030204" pitchFamily="34" charset="0"/>
              </a:rPr>
              <a:t>Экологичная миграция: угроза национальной безопасности или выход из демографического кризиса</a:t>
            </a:r>
            <a:endParaRPr lang="ru-RU" altLang="ru-RU" sz="3600" dirty="0">
              <a:latin typeface="Open Sans" pitchFamily="2" charset="0"/>
              <a:cs typeface="Open Sans" pitchFamily="2" charset="0"/>
            </a:endParaRPr>
          </a:p>
        </p:txBody>
      </p:sp>
      <p:sp>
        <p:nvSpPr>
          <p:cNvPr id="4" name="Заголовок 1">
            <a:extLst>
              <a:ext uri="{FF2B5EF4-FFF2-40B4-BE49-F238E27FC236}">
                <a16:creationId xmlns:a16="http://schemas.microsoft.com/office/drawing/2014/main" id="{3C887D31-411B-5E03-56FF-57FE22FE8443}"/>
              </a:ext>
            </a:extLst>
          </p:cNvPr>
          <p:cNvSpPr txBox="1">
            <a:spLocks/>
          </p:cNvSpPr>
          <p:nvPr/>
        </p:nvSpPr>
        <p:spPr>
          <a:xfrm>
            <a:off x="825500" y="1885950"/>
            <a:ext cx="10164078" cy="3816350"/>
          </a:xfrm>
          <a:prstGeom prst="rect">
            <a:avLst/>
          </a:prstGeom>
          <a:noFill/>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ru-RU" sz="2000" b="1" dirty="0">
                <a:solidFill>
                  <a:srgbClr val="535353"/>
                </a:solidFill>
                <a:effectLst/>
                <a:latin typeface="Open Sans Condensed SemiBold" pitchFamily="2" charset="0"/>
                <a:ea typeface="Open Sans Condensed SemiBold" pitchFamily="2" charset="0"/>
                <a:cs typeface="Open Sans Condensed SemiBold" pitchFamily="2" charset="0"/>
              </a:rPr>
              <a:t>Что такое экологическая миграция? </a:t>
            </a:r>
          </a:p>
          <a:p>
            <a:pPr algn="just"/>
            <a:endParaRPr lang="ru-RU" sz="2000" b="1" dirty="0">
              <a:solidFill>
                <a:srgbClr val="535353"/>
              </a:solidFill>
              <a:effectLst/>
              <a:latin typeface="Open Sans Condensed SemiBold" pitchFamily="2" charset="0"/>
              <a:ea typeface="Open Sans Condensed SemiBold" pitchFamily="2" charset="0"/>
              <a:cs typeface="Open Sans Condensed SemiBold" pitchFamily="2" charset="0"/>
            </a:endParaRPr>
          </a:p>
          <a:p>
            <a:pPr algn="just"/>
            <a:r>
              <a:rPr lang="en-US" sz="2000" b="1" dirty="0">
                <a:solidFill>
                  <a:srgbClr val="535353"/>
                </a:solidFill>
                <a:effectLst/>
                <a:latin typeface="Open Sans Condensed SemiBold" pitchFamily="2" charset="0"/>
                <a:ea typeface="Open Sans Condensed SemiBold" pitchFamily="2" charset="0"/>
                <a:cs typeface="Open Sans Condensed SemiBold" pitchFamily="2" charset="0"/>
              </a:rPr>
              <a:t>В</a:t>
            </a:r>
            <a:r>
              <a:rPr lang="ru-RU" sz="2000" b="1" dirty="0">
                <a:solidFill>
                  <a:srgbClr val="535353"/>
                </a:solidFill>
                <a:effectLst/>
                <a:latin typeface="Open Sans Condensed SemiBold" pitchFamily="2" charset="0"/>
                <a:ea typeface="Open Sans Condensed SemiBold" pitchFamily="2" charset="0"/>
                <a:cs typeface="Open Sans Condensed SemiBold" pitchFamily="2" charset="0"/>
              </a:rPr>
              <a:t> 2007 году МОМ, при отсутствии необходимой международно-правовой основы предприняла попытку дать определение: “</a:t>
            </a:r>
            <a:r>
              <a:rPr lang="ru-RU" sz="2000" b="1" i="1" dirty="0">
                <a:solidFill>
                  <a:srgbClr val="535353"/>
                </a:solidFill>
                <a:effectLst/>
                <a:latin typeface="Open Sans Condensed SemiBold" pitchFamily="2" charset="0"/>
                <a:ea typeface="Open Sans Condensed SemiBold" pitchFamily="2" charset="0"/>
                <a:cs typeface="Open Sans Condensed SemiBold" pitchFamily="2" charset="0"/>
              </a:rPr>
              <a:t>экологические мигранты (</a:t>
            </a:r>
            <a:r>
              <a:rPr lang="en-US" sz="2000" b="1" i="1" dirty="0">
                <a:solidFill>
                  <a:srgbClr val="535353"/>
                </a:solidFill>
                <a:effectLst/>
                <a:latin typeface="Open Sans Condensed SemiBold" pitchFamily="2" charset="0"/>
                <a:ea typeface="Open Sans Condensed SemiBold" pitchFamily="2" charset="0"/>
                <a:cs typeface="Open Sans Condensed SemiBold" pitchFamily="2" charset="0"/>
              </a:rPr>
              <a:t>environmental migrants</a:t>
            </a:r>
            <a:r>
              <a:rPr lang="ru-RU" sz="2000" b="1" i="1" dirty="0">
                <a:solidFill>
                  <a:srgbClr val="535353"/>
                </a:solidFill>
                <a:effectLst/>
                <a:latin typeface="Open Sans Condensed SemiBold" pitchFamily="2" charset="0"/>
                <a:ea typeface="Open Sans Condensed SemiBold" pitchFamily="2" charset="0"/>
                <a:cs typeface="Open Sans Condensed SemiBold" pitchFamily="2" charset="0"/>
              </a:rPr>
              <a:t>)  – это лица или группы лиц, которые преимущественно по причинам внезапных или прогрессирующих изменений окружающей среды, негативно воздействующих на их жизни или условия жизни, вынуждены покинуть свое привычное место проживание, или сделать выбор в пользу этого, на временной или постоянной основе, и которые перемещаются внутри страны или за ее пределы</a:t>
            </a:r>
            <a:r>
              <a:rPr lang="ru-RU" sz="2000" b="1" dirty="0">
                <a:solidFill>
                  <a:srgbClr val="535353"/>
                </a:solidFill>
                <a:effectLst/>
                <a:latin typeface="Open Sans Condensed SemiBold" pitchFamily="2" charset="0"/>
                <a:ea typeface="Open Sans Condensed SemiBold" pitchFamily="2" charset="0"/>
                <a:cs typeface="Open Sans Condensed SemiBold" pitchFamily="2" charset="0"/>
              </a:rPr>
              <a:t>”. </a:t>
            </a:r>
            <a:endParaRPr lang="ru-RU" sz="1800" b="1" dirty="0">
              <a:solidFill>
                <a:srgbClr val="535353"/>
              </a:solidFill>
              <a:latin typeface="Open Sans Condensed SemiBold" pitchFamily="2" charset="0"/>
              <a:ea typeface="Open Sans Condensed SemiBold" pitchFamily="2" charset="0"/>
              <a:cs typeface="Open Sans Condensed SemiBold" pitchFamily="2" charset="0"/>
            </a:endParaRPr>
          </a:p>
          <a:p>
            <a:pPr eaLnBrk="1" hangingPunct="1">
              <a:lnSpc>
                <a:spcPct val="90000"/>
              </a:lnSpc>
              <a:defRPr/>
            </a:pPr>
            <a:endParaRPr lang="ru-RU" altLang="ru-RU" sz="2000" b="1" dirty="0">
              <a:solidFill>
                <a:srgbClr val="535353"/>
              </a:solidFill>
              <a:latin typeface="Open Sans Condensed SemiBold" pitchFamily="2" charset="0"/>
              <a:ea typeface="Open Sans Condensed SemiBold" pitchFamily="2" charset="0"/>
              <a:cs typeface="Open Sans Condensed SemiBold" pitchFamily="2" charset="0"/>
            </a:endParaRPr>
          </a:p>
          <a:p>
            <a:pPr eaLnBrk="1" hangingPunct="1">
              <a:lnSpc>
                <a:spcPct val="90000"/>
              </a:lnSpc>
              <a:defRPr/>
            </a:pPr>
            <a:r>
              <a:rPr lang="ru-RU" sz="2000" b="1" dirty="0">
                <a:solidFill>
                  <a:srgbClr val="535353"/>
                </a:solidFill>
                <a:latin typeface="Open Sans Condensed SemiBold" pitchFamily="2" charset="0"/>
                <a:ea typeface="Open Sans Condensed SemiBold" pitchFamily="2" charset="0"/>
                <a:cs typeface="Open Sans Condensed SemiBold" pitchFamily="2" charset="0"/>
              </a:rPr>
              <a:t>В научных работах также можно встретить термин «климатические беженцы» или «экологические беженцы», который отождествляется с «экологическими (климатическими) мигрантами».</a:t>
            </a:r>
          </a:p>
          <a:p>
            <a:pPr eaLnBrk="1" hangingPunct="1">
              <a:lnSpc>
                <a:spcPct val="90000"/>
              </a:lnSpc>
              <a:defRPr/>
            </a:pPr>
            <a:endParaRPr lang="ru-RU" altLang="ru-RU" sz="2000" dirty="0">
              <a:solidFill>
                <a:srgbClr val="535353"/>
              </a:solidFill>
              <a:latin typeface="Open Sans Condensed SemiBold" pitchFamily="2" charset="0"/>
              <a:ea typeface="Open Sans Condensed SemiBold" pitchFamily="2" charset="0"/>
              <a:cs typeface="Open Sans Condensed SemiBold" pitchFamily="2" charset="0"/>
            </a:endParaRPr>
          </a:p>
        </p:txBody>
      </p:sp>
      <p:pic>
        <p:nvPicPr>
          <p:cNvPr id="5" name="Рисунок 4">
            <a:extLst>
              <a:ext uri="{FF2B5EF4-FFF2-40B4-BE49-F238E27FC236}">
                <a16:creationId xmlns:a16="http://schemas.microsoft.com/office/drawing/2014/main" id="{408F2323-E041-42D3-A77D-211619465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a:extLst>
              <a:ext uri="{FF2B5EF4-FFF2-40B4-BE49-F238E27FC236}">
                <a16:creationId xmlns:a16="http://schemas.microsoft.com/office/drawing/2014/main" id="{5BDD655F-41B5-415C-995F-2E01B108753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05F06B1F-CD84-2FE4-8F07-56D60B38DF2E}"/>
              </a:ext>
            </a:extLst>
          </p:cNvPr>
          <p:cNvSpPr txBox="1">
            <a:spLocks/>
          </p:cNvSpPr>
          <p:nvPr/>
        </p:nvSpPr>
        <p:spPr>
          <a:xfrm>
            <a:off x="825500" y="785813"/>
            <a:ext cx="9852025" cy="733425"/>
          </a:xfrm>
          <a:prstGeom prst="rect">
            <a:avLst/>
          </a:prstGeom>
          <a:noFill/>
        </p:spPr>
        <p:txBody>
          <a:bodyPr>
            <a:normAutofit fontScale="62500" lnSpcReduction="2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ru-RU" altLang="ru-RU" sz="3600" dirty="0">
                <a:solidFill>
                  <a:srgbClr val="535353"/>
                </a:solidFill>
                <a:latin typeface="Open Sans ExtraBold" panose="020F0502020204030204" pitchFamily="34" charset="0"/>
                <a:cs typeface="Open Sans ExtraBold" panose="020F0502020204030204" pitchFamily="34" charset="0"/>
              </a:rPr>
              <a:t>Экологичная миграция: угроза национальной безопасности или выход из демографического кризиса</a:t>
            </a:r>
            <a:endParaRPr lang="ru-RU" altLang="ru-RU" sz="1600" dirty="0">
              <a:latin typeface="Open Sans" pitchFamily="2" charset="0"/>
              <a:cs typeface="Open Sans" pitchFamily="2" charset="0"/>
            </a:endParaRPr>
          </a:p>
        </p:txBody>
      </p:sp>
      <p:sp>
        <p:nvSpPr>
          <p:cNvPr id="4" name="Заголовок 1">
            <a:extLst>
              <a:ext uri="{FF2B5EF4-FFF2-40B4-BE49-F238E27FC236}">
                <a16:creationId xmlns:a16="http://schemas.microsoft.com/office/drawing/2014/main" id="{3C887D31-411B-5E03-56FF-57FE22FE8443}"/>
              </a:ext>
            </a:extLst>
          </p:cNvPr>
          <p:cNvSpPr txBox="1">
            <a:spLocks/>
          </p:cNvSpPr>
          <p:nvPr/>
        </p:nvSpPr>
        <p:spPr>
          <a:xfrm>
            <a:off x="671119" y="1609113"/>
            <a:ext cx="10914077" cy="4800076"/>
          </a:xfrm>
          <a:prstGeom prst="rect">
            <a:avLst/>
          </a:prstGeom>
          <a:noFill/>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ru-RU" sz="2000" dirty="0">
                <a:solidFill>
                  <a:srgbClr val="535353"/>
                </a:solidFill>
                <a:effectLst/>
                <a:latin typeface="Open Sans Condensed SemiBold" pitchFamily="2" charset="0"/>
                <a:ea typeface="Open Sans Condensed SemiBold" pitchFamily="2" charset="0"/>
                <a:cs typeface="Open Sans Condensed SemiBold" pitchFamily="2" charset="0"/>
              </a:rPr>
              <a:t>На практике в отношении лиц, перемещающихся за пределы страны по причине чрезвычайной ситуации природного характера, журналисты и, реже исследователи используют термины “экологический беженец” или “климатический беженец”. </a:t>
            </a:r>
          </a:p>
          <a:p>
            <a:endParaRPr lang="ru-RU" sz="2000" dirty="0">
              <a:solidFill>
                <a:srgbClr val="535353"/>
              </a:solidFill>
              <a:effectLst/>
              <a:latin typeface="Open Sans Condensed SemiBold" pitchFamily="2" charset="0"/>
              <a:ea typeface="Open Sans Condensed SemiBold" pitchFamily="2" charset="0"/>
              <a:cs typeface="Open Sans Condensed SemiBold" pitchFamily="2" charset="0"/>
            </a:endParaRPr>
          </a:p>
          <a:p>
            <a:r>
              <a:rPr lang="ru-RU" sz="2000" dirty="0">
                <a:solidFill>
                  <a:srgbClr val="535353"/>
                </a:solidFill>
                <a:effectLst/>
                <a:latin typeface="Open Sans Condensed SemiBold" pitchFamily="2" charset="0"/>
                <a:ea typeface="Open Sans Condensed SemiBold" pitchFamily="2" charset="0"/>
                <a:cs typeface="Open Sans Condensed SemiBold" pitchFamily="2" charset="0"/>
              </a:rPr>
              <a:t>В отношении этого международное сообщество склоняется к тому, что подобную терминологию необходимо избегать ввиду специфического значения “беженец” в международном праве, а именно определяемого Конвенцией ООН 1951 года о статусе беженца и Протокола 1964 года, касающегося статуса беженцев 1964 года. </a:t>
            </a:r>
          </a:p>
          <a:p>
            <a:endParaRPr lang="ru-RU" sz="2000" dirty="0">
              <a:solidFill>
                <a:srgbClr val="535353"/>
              </a:solidFill>
              <a:effectLst/>
              <a:latin typeface="Open Sans Condensed SemiBold" pitchFamily="2" charset="0"/>
              <a:ea typeface="Open Sans Condensed SemiBold" pitchFamily="2" charset="0"/>
              <a:cs typeface="Open Sans Condensed SemiBold" pitchFamily="2" charset="0"/>
            </a:endParaRPr>
          </a:p>
          <a:p>
            <a:r>
              <a:rPr lang="ru-RU" sz="2000" dirty="0">
                <a:solidFill>
                  <a:srgbClr val="535353"/>
                </a:solidFill>
                <a:effectLst/>
                <a:latin typeface="Open Sans Condensed SemiBold" pitchFamily="2" charset="0"/>
                <a:ea typeface="Open Sans Condensed SemiBold" pitchFamily="2" charset="0"/>
                <a:cs typeface="Open Sans Condensed SemiBold" pitchFamily="2" charset="0"/>
              </a:rPr>
              <a:t>В основе признания статуса беженцев лежит </a:t>
            </a:r>
            <a:r>
              <a:rPr lang="ru-RU" sz="2000" b="1" i="1" u="sng" dirty="0">
                <a:solidFill>
                  <a:srgbClr val="535353"/>
                </a:solidFill>
                <a:effectLst/>
                <a:latin typeface="Open Sans Condensed SemiBold" pitchFamily="2" charset="0"/>
                <a:ea typeface="Open Sans Condensed SemiBold" pitchFamily="2" charset="0"/>
                <a:cs typeface="Open Sans Condensed SemiBold" pitchFamily="2" charset="0"/>
              </a:rPr>
              <a:t>наличие факта преследования</a:t>
            </a:r>
            <a:r>
              <a:rPr lang="ru-RU" sz="2000" dirty="0">
                <a:solidFill>
                  <a:srgbClr val="535353"/>
                </a:solidFill>
                <a:effectLst/>
                <a:latin typeface="Open Sans Condensed SemiBold" pitchFamily="2" charset="0"/>
                <a:ea typeface="Open Sans Condensed SemiBold" pitchFamily="2" charset="0"/>
                <a:cs typeface="Open Sans Condensed SemiBold" pitchFamily="2" charset="0"/>
              </a:rPr>
              <a:t>, в том числе по признакам “расы, вероисповедания, гражданства, принадлежности к определённой социальной группе или политических убеждений”. </a:t>
            </a:r>
            <a:endParaRPr lang="ru-RU" sz="2000" dirty="0">
              <a:solidFill>
                <a:srgbClr val="535353"/>
              </a:solidFill>
              <a:latin typeface="Open Sans Condensed SemiBold" pitchFamily="2" charset="0"/>
              <a:ea typeface="Open Sans Condensed SemiBold" pitchFamily="2" charset="0"/>
              <a:cs typeface="Open Sans Condensed SemiBold" pitchFamily="2" charset="0"/>
            </a:endParaRPr>
          </a:p>
          <a:p>
            <a:pPr eaLnBrk="1" hangingPunct="1">
              <a:lnSpc>
                <a:spcPct val="90000"/>
              </a:lnSpc>
              <a:defRPr/>
            </a:pPr>
            <a:endParaRPr lang="ru-RU" altLang="ru-RU" sz="2000" dirty="0">
              <a:solidFill>
                <a:srgbClr val="535353"/>
              </a:solidFill>
              <a:latin typeface="Open Sans Condensed SemiBold" pitchFamily="2" charset="0"/>
              <a:ea typeface="Open Sans Condensed SemiBold" pitchFamily="2" charset="0"/>
              <a:cs typeface="Open Sans Condensed SemiBold" pitchFamily="2" charset="0"/>
            </a:endParaRPr>
          </a:p>
        </p:txBody>
      </p:sp>
      <p:pic>
        <p:nvPicPr>
          <p:cNvPr id="5" name="Рисунок 4">
            <a:extLst>
              <a:ext uri="{FF2B5EF4-FFF2-40B4-BE49-F238E27FC236}">
                <a16:creationId xmlns:a16="http://schemas.microsoft.com/office/drawing/2014/main" id="{B966F021-445A-4484-8F69-4530EA075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a:extLst>
              <a:ext uri="{FF2B5EF4-FFF2-40B4-BE49-F238E27FC236}">
                <a16:creationId xmlns:a16="http://schemas.microsoft.com/office/drawing/2014/main" id="{5BDD655F-41B5-415C-995F-2E01B108753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5841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05F06B1F-CD84-2FE4-8F07-56D60B38DF2E}"/>
              </a:ext>
            </a:extLst>
          </p:cNvPr>
          <p:cNvSpPr txBox="1">
            <a:spLocks/>
          </p:cNvSpPr>
          <p:nvPr/>
        </p:nvSpPr>
        <p:spPr>
          <a:xfrm>
            <a:off x="825500" y="785813"/>
            <a:ext cx="9852025" cy="733425"/>
          </a:xfrm>
          <a:prstGeom prst="rect">
            <a:avLst/>
          </a:prstGeom>
          <a:noFill/>
        </p:spPr>
        <p:txBody>
          <a:bodyPr>
            <a:normAutofit fontScale="62500" lnSpcReduction="2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ru-RU" altLang="ru-RU" sz="3600" dirty="0">
                <a:solidFill>
                  <a:srgbClr val="535353"/>
                </a:solidFill>
                <a:latin typeface="Open Sans ExtraBold" panose="020F0502020204030204" pitchFamily="34" charset="0"/>
                <a:cs typeface="Open Sans ExtraBold" panose="020F0502020204030204" pitchFamily="34" charset="0"/>
              </a:rPr>
              <a:t>Экологичная миграция: угроза национальной безопасности или выход из демографического кризиса</a:t>
            </a:r>
            <a:endParaRPr lang="ru-RU" altLang="ru-RU" sz="1600" dirty="0">
              <a:solidFill>
                <a:srgbClr val="535353"/>
              </a:solidFill>
              <a:latin typeface="Open Sans" pitchFamily="2" charset="0"/>
              <a:cs typeface="Open Sans" pitchFamily="2" charset="0"/>
            </a:endParaRPr>
          </a:p>
        </p:txBody>
      </p:sp>
      <p:sp>
        <p:nvSpPr>
          <p:cNvPr id="4" name="Заголовок 1">
            <a:extLst>
              <a:ext uri="{FF2B5EF4-FFF2-40B4-BE49-F238E27FC236}">
                <a16:creationId xmlns:a16="http://schemas.microsoft.com/office/drawing/2014/main" id="{3C887D31-411B-5E03-56FF-57FE22FE8443}"/>
              </a:ext>
            </a:extLst>
          </p:cNvPr>
          <p:cNvSpPr txBox="1">
            <a:spLocks/>
          </p:cNvSpPr>
          <p:nvPr/>
        </p:nvSpPr>
        <p:spPr>
          <a:xfrm>
            <a:off x="825500" y="1885950"/>
            <a:ext cx="10768085" cy="4363848"/>
          </a:xfrm>
          <a:prstGeom prst="rect">
            <a:avLst/>
          </a:prstGeom>
          <a:noFill/>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ru-RU" sz="4000" dirty="0">
                <a:solidFill>
                  <a:srgbClr val="535353"/>
                </a:solidFill>
                <a:latin typeface="Open Sans Condensed SemiBold" pitchFamily="2" charset="0"/>
                <a:ea typeface="Open Sans Condensed SemiBold" pitchFamily="2" charset="0"/>
                <a:cs typeface="Open Sans Condensed SemiBold" pitchFamily="2" charset="0"/>
              </a:rPr>
              <a:t>Перемещенные лица</a:t>
            </a:r>
            <a:endParaRPr lang="ru-RU" sz="2000" b="1" dirty="0">
              <a:solidFill>
                <a:srgbClr val="535353"/>
              </a:solidFill>
              <a:latin typeface="Open Sans Condensed SemiBold" pitchFamily="2" charset="0"/>
              <a:ea typeface="Open Sans Condensed SemiBold" pitchFamily="2" charset="0"/>
              <a:cs typeface="Open Sans Condensed SemiBold" pitchFamily="2" charset="0"/>
            </a:endParaRPr>
          </a:p>
          <a:p>
            <a:pPr algn="just"/>
            <a:r>
              <a:rPr lang="ru-RU" sz="1800" dirty="0">
                <a:solidFill>
                  <a:srgbClr val="535353"/>
                </a:solidFill>
                <a:effectLst/>
                <a:latin typeface="Open Sans Condensed SemiBold" pitchFamily="2" charset="0"/>
                <a:ea typeface="Open Sans Condensed SemiBold" pitchFamily="2" charset="0"/>
                <a:cs typeface="Open Sans Condensed SemiBold" pitchFamily="2" charset="0"/>
              </a:rPr>
              <a:t>Защита лиц, перемещенных внутри страны по причине бедствий стихийного или антропогенного характера, может быть обеспечена на основе Руководящих принципов по вопросу о перемещении лиц внутри стран, принятых в 1998 году Комиссией ООН по правам человека. </a:t>
            </a:r>
          </a:p>
          <a:p>
            <a:endParaRPr lang="ru-RU" sz="1800" dirty="0">
              <a:solidFill>
                <a:srgbClr val="535353"/>
              </a:solidFill>
              <a:latin typeface="Open Sans Condensed SemiBold" pitchFamily="2" charset="0"/>
              <a:ea typeface="Open Sans Condensed SemiBold" pitchFamily="2" charset="0"/>
              <a:cs typeface="Open Sans Condensed SemiBold" pitchFamily="2" charset="0"/>
            </a:endParaRPr>
          </a:p>
          <a:p>
            <a:r>
              <a:rPr lang="ru-RU" sz="2000" b="1" u="sng" dirty="0">
                <a:solidFill>
                  <a:srgbClr val="535353"/>
                </a:solidFill>
                <a:latin typeface="Open Sans Condensed SemiBold" pitchFamily="2" charset="0"/>
                <a:ea typeface="Open Sans Condensed SemiBold" pitchFamily="2" charset="0"/>
                <a:cs typeface="Open Sans Condensed SemiBold" pitchFamily="2" charset="0"/>
              </a:rPr>
              <a:t>П</a:t>
            </a:r>
            <a:r>
              <a:rPr lang="ru-RU" sz="2000" b="1" u="sng" dirty="0">
                <a:solidFill>
                  <a:srgbClr val="535353"/>
                </a:solidFill>
                <a:effectLst/>
                <a:latin typeface="Open Sans Condensed SemiBold" pitchFamily="2" charset="0"/>
                <a:ea typeface="Open Sans Condensed SemiBold" pitchFamily="2" charset="0"/>
                <a:cs typeface="Open Sans Condensed SemiBold" pitchFamily="2" charset="0"/>
              </a:rPr>
              <a:t>еремещенные внутри страны лица </a:t>
            </a:r>
            <a:r>
              <a:rPr lang="ru-RU" sz="2000" dirty="0">
                <a:solidFill>
                  <a:srgbClr val="535353"/>
                </a:solidFill>
                <a:effectLst/>
                <a:latin typeface="Open Sans Condensed SemiBold" pitchFamily="2" charset="0"/>
                <a:ea typeface="Open Sans Condensed SemiBold" pitchFamily="2" charset="0"/>
                <a:cs typeface="Open Sans Condensed SemiBold" pitchFamily="2" charset="0"/>
              </a:rPr>
              <a:t>– это</a:t>
            </a:r>
            <a:r>
              <a:rPr lang="ru-RU" sz="2000" dirty="0">
                <a:solidFill>
                  <a:srgbClr val="535353"/>
                </a:solidFill>
                <a:latin typeface="Open Sans Condensed SemiBold" pitchFamily="2" charset="0"/>
                <a:ea typeface="Open Sans Condensed SemiBold" pitchFamily="2" charset="0"/>
                <a:cs typeface="Open Sans Condensed SemiBold" pitchFamily="2" charset="0"/>
              </a:rPr>
              <a:t> </a:t>
            </a:r>
            <a:r>
              <a:rPr lang="ru-RU" sz="2000" dirty="0">
                <a:solidFill>
                  <a:srgbClr val="535353"/>
                </a:solidFill>
                <a:effectLst/>
                <a:latin typeface="Open Sans Condensed SemiBold" pitchFamily="2" charset="0"/>
                <a:ea typeface="Open Sans Condensed SemiBold" pitchFamily="2" charset="0"/>
                <a:cs typeface="Open Sans Condensed SemiBold" pitchFamily="2" charset="0"/>
              </a:rPr>
              <a:t>лица или группы лиц, которых заставили или вынудили бросить или покинуть свои дома или места обычного проживания, в частности в результате или во избежание последствий вооруженного конфликта, повсеместных проявлений насилия, нарушений прав человека, стихийных или вызванных деятельностью человека бедствий, и которые не пересекали </a:t>
            </a:r>
            <a:r>
              <a:rPr lang="ru-RU" sz="2000" dirty="0" err="1">
                <a:solidFill>
                  <a:srgbClr val="535353"/>
                </a:solidFill>
                <a:effectLst/>
                <a:latin typeface="Open Sans Condensed SemiBold" pitchFamily="2" charset="0"/>
                <a:ea typeface="Open Sans Condensed SemiBold" pitchFamily="2" charset="0"/>
                <a:cs typeface="Open Sans Condensed SemiBold" pitchFamily="2" charset="0"/>
              </a:rPr>
              <a:t>международно</a:t>
            </a:r>
            <a:r>
              <a:rPr lang="ru-RU" sz="2000" dirty="0">
                <a:solidFill>
                  <a:srgbClr val="535353"/>
                </a:solidFill>
                <a:effectLst/>
                <a:latin typeface="Open Sans Condensed SemiBold" pitchFamily="2" charset="0"/>
                <a:ea typeface="Open Sans Condensed SemiBold" pitchFamily="2" charset="0"/>
                <a:cs typeface="Open Sans Condensed SemiBold" pitchFamily="2" charset="0"/>
              </a:rPr>
              <a:t> признанных государственных границ”. </a:t>
            </a:r>
            <a:endParaRPr lang="ru-RU" sz="2000" dirty="0">
              <a:solidFill>
                <a:srgbClr val="535353"/>
              </a:solidFill>
              <a:latin typeface="Open Sans Condensed SemiBold" pitchFamily="2" charset="0"/>
              <a:ea typeface="Open Sans Condensed SemiBold" pitchFamily="2" charset="0"/>
              <a:cs typeface="Open Sans Condensed SemiBold" pitchFamily="2" charset="0"/>
            </a:endParaRPr>
          </a:p>
          <a:p>
            <a:pPr eaLnBrk="1" hangingPunct="1">
              <a:lnSpc>
                <a:spcPct val="90000"/>
              </a:lnSpc>
              <a:defRPr/>
            </a:pPr>
            <a:endParaRPr lang="ru-RU" altLang="ru-RU" sz="2000" dirty="0">
              <a:solidFill>
                <a:srgbClr val="535353"/>
              </a:solidFill>
              <a:latin typeface="Open Sans Condensed SemiBold" pitchFamily="2" charset="0"/>
              <a:ea typeface="Open Sans Condensed SemiBold" pitchFamily="2" charset="0"/>
              <a:cs typeface="Open Sans Condensed SemiBold" pitchFamily="2" charset="0"/>
            </a:endParaRPr>
          </a:p>
        </p:txBody>
      </p:sp>
      <p:pic>
        <p:nvPicPr>
          <p:cNvPr id="5" name="Рисунок 4">
            <a:extLst>
              <a:ext uri="{FF2B5EF4-FFF2-40B4-BE49-F238E27FC236}">
                <a16:creationId xmlns:a16="http://schemas.microsoft.com/office/drawing/2014/main" id="{DA910E42-519F-48EE-ABC3-490270474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a:extLst>
              <a:ext uri="{FF2B5EF4-FFF2-40B4-BE49-F238E27FC236}">
                <a16:creationId xmlns:a16="http://schemas.microsoft.com/office/drawing/2014/main" id="{5BDD655F-41B5-415C-995F-2E01B108753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9268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05F06B1F-CD84-2FE4-8F07-56D60B38DF2E}"/>
              </a:ext>
            </a:extLst>
          </p:cNvPr>
          <p:cNvSpPr txBox="1">
            <a:spLocks/>
          </p:cNvSpPr>
          <p:nvPr/>
        </p:nvSpPr>
        <p:spPr>
          <a:xfrm>
            <a:off x="825500" y="785813"/>
            <a:ext cx="9852025" cy="733425"/>
          </a:xfrm>
          <a:prstGeom prst="rect">
            <a:avLst/>
          </a:prstGeom>
          <a:noFill/>
        </p:spPr>
        <p:txBody>
          <a:bodyPr>
            <a:normAutofit fontScale="62500" lnSpcReduction="2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ru-RU" altLang="ru-RU" sz="3600" dirty="0">
                <a:solidFill>
                  <a:srgbClr val="535353"/>
                </a:solidFill>
                <a:latin typeface="Open Sans ExtraBold" panose="020F0502020204030204" pitchFamily="34" charset="0"/>
                <a:cs typeface="Open Sans ExtraBold" panose="020F0502020204030204" pitchFamily="34" charset="0"/>
              </a:rPr>
              <a:t>Экологичная миграция: угроза национальной безопасности или выход из демографического кризиса</a:t>
            </a:r>
            <a:endParaRPr lang="ru-RU" altLang="ru-RU" sz="1600" dirty="0">
              <a:latin typeface="Open Sans" pitchFamily="2" charset="0"/>
              <a:cs typeface="Open Sans" pitchFamily="2" charset="0"/>
            </a:endParaRPr>
          </a:p>
          <a:p>
            <a:pPr eaLnBrk="1" hangingPunct="1">
              <a:lnSpc>
                <a:spcPct val="90000"/>
              </a:lnSpc>
              <a:defRPr/>
            </a:pPr>
            <a:endParaRPr lang="ru-RU" altLang="ru-RU" sz="3600" dirty="0">
              <a:latin typeface="Open Sans" pitchFamily="2" charset="0"/>
              <a:cs typeface="Open Sans" pitchFamily="2" charset="0"/>
            </a:endParaRPr>
          </a:p>
        </p:txBody>
      </p:sp>
      <p:sp>
        <p:nvSpPr>
          <p:cNvPr id="4" name="Заголовок 1">
            <a:extLst>
              <a:ext uri="{FF2B5EF4-FFF2-40B4-BE49-F238E27FC236}">
                <a16:creationId xmlns:a16="http://schemas.microsoft.com/office/drawing/2014/main" id="{3C887D31-411B-5E03-56FF-57FE22FE8443}"/>
              </a:ext>
            </a:extLst>
          </p:cNvPr>
          <p:cNvSpPr txBox="1">
            <a:spLocks/>
          </p:cNvSpPr>
          <p:nvPr/>
        </p:nvSpPr>
        <p:spPr>
          <a:xfrm>
            <a:off x="587229" y="1519238"/>
            <a:ext cx="10964411" cy="4848006"/>
          </a:xfrm>
          <a:prstGeom prst="rect">
            <a:avLst/>
          </a:prstGeom>
          <a:noFill/>
        </p:spPr>
        <p:txBody>
          <a:bodyPr>
            <a:normAutofit fontScale="85000" lnSpcReduction="1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ru-RU" altLang="ru-RU" sz="2000" b="1" dirty="0">
                <a:solidFill>
                  <a:srgbClr val="535353"/>
                </a:solidFill>
                <a:latin typeface="Open Sans Condensed SemiBold" pitchFamily="2" charset="0"/>
                <a:ea typeface="Open Sans Condensed SemiBold" pitchFamily="2" charset="0"/>
                <a:cs typeface="Open Sans Condensed SemiBold" pitchFamily="2" charset="0"/>
              </a:rPr>
              <a:t>  </a:t>
            </a:r>
            <a:r>
              <a:rPr lang="ru-RU" sz="4000" dirty="0">
                <a:solidFill>
                  <a:srgbClr val="535353"/>
                </a:solidFill>
                <a:latin typeface="Open Sans Condensed SemiBold" pitchFamily="2" charset="0"/>
                <a:ea typeface="Open Sans Condensed SemiBold" pitchFamily="2" charset="0"/>
                <a:cs typeface="Open Sans Condensed SemiBold" pitchFamily="2" charset="0"/>
              </a:rPr>
              <a:t>Регламентация экологической миграции в рамках национального законодательства</a:t>
            </a:r>
          </a:p>
          <a:p>
            <a:pPr eaLnBrk="1" hangingPunct="1">
              <a:lnSpc>
                <a:spcPct val="90000"/>
              </a:lnSpc>
              <a:defRPr/>
            </a:pPr>
            <a:endParaRPr lang="ru-RU" sz="2000" dirty="0">
              <a:effectLst/>
              <a:latin typeface="Open Sans Condensed SemiBold" pitchFamily="2" charset="0"/>
              <a:ea typeface="Open Sans Condensed SemiBold" pitchFamily="2" charset="0"/>
              <a:cs typeface="Open Sans Condensed SemiBold" pitchFamily="2" charset="0"/>
            </a:endParaRPr>
          </a:p>
          <a:p>
            <a:r>
              <a:rPr lang="ru-RU" sz="2000" dirty="0">
                <a:effectLst/>
                <a:latin typeface="Open Sans Condensed SemiBold" pitchFamily="2" charset="0"/>
                <a:ea typeface="Open Sans Condensed SemiBold" pitchFamily="2" charset="0"/>
                <a:cs typeface="Open Sans Condensed SemiBold" pitchFamily="2" charset="0"/>
              </a:rPr>
              <a:t>В настоящее время лишь ограниченное количество стран в мире признали экологическую миграцию в своем национальном законодательстве. Швеция и Финляндия включили экологических мигрантов в свою иммиграционную политику. </a:t>
            </a:r>
          </a:p>
          <a:p>
            <a:endParaRPr lang="ru-RU" sz="2000" dirty="0">
              <a:effectLst/>
              <a:latin typeface="Open Sans Condensed SemiBold" pitchFamily="2" charset="0"/>
              <a:ea typeface="Open Sans Condensed SemiBold" pitchFamily="2" charset="0"/>
              <a:cs typeface="Open Sans Condensed SemiBold" pitchFamily="2" charset="0"/>
            </a:endParaRPr>
          </a:p>
          <a:p>
            <a:r>
              <a:rPr lang="ru-RU" sz="2000" b="1" dirty="0">
                <a:latin typeface="Open Sans Condensed SemiBold" pitchFamily="2" charset="0"/>
                <a:ea typeface="Open Sans Condensed SemiBold" pitchFamily="2" charset="0"/>
                <a:cs typeface="Open Sans Condensed SemiBold" pitchFamily="2" charset="0"/>
              </a:rPr>
              <a:t>- </a:t>
            </a:r>
            <a:r>
              <a:rPr lang="ru-RU" sz="2000" b="1" dirty="0">
                <a:effectLst/>
                <a:latin typeface="Open Sans Condensed SemiBold" pitchFamily="2" charset="0"/>
                <a:ea typeface="Open Sans Condensed SemiBold" pitchFamily="2" charset="0"/>
                <a:cs typeface="Open Sans Condensed SemiBold" pitchFamily="2" charset="0"/>
              </a:rPr>
              <a:t>Закон Кыргызской республики </a:t>
            </a:r>
            <a:r>
              <a:rPr lang="ru-RU" sz="2000" dirty="0">
                <a:effectLst/>
                <a:latin typeface="Open Sans Condensed SemiBold" pitchFamily="2" charset="0"/>
                <a:ea typeface="Open Sans Condensed SemiBold" pitchFamily="2" charset="0"/>
                <a:cs typeface="Open Sans Condensed SemiBold" pitchFamily="2" charset="0"/>
              </a:rPr>
              <a:t>от 30 июля 2002 года № 133</a:t>
            </a:r>
            <a:r>
              <a:rPr lang="ru-RU" sz="2000" dirty="0">
                <a:latin typeface="Open Sans Condensed SemiBold" pitchFamily="2" charset="0"/>
                <a:ea typeface="Open Sans Condensed SemiBold" pitchFamily="2" charset="0"/>
                <a:cs typeface="Open Sans Condensed SemiBold" pitchFamily="2" charset="0"/>
              </a:rPr>
              <a:t> </a:t>
            </a:r>
            <a:r>
              <a:rPr lang="ru-RU" sz="2000" dirty="0">
                <a:solidFill>
                  <a:srgbClr val="FF0000"/>
                </a:solidFill>
                <a:latin typeface="Open Sans Condensed SemiBold" pitchFamily="2" charset="0"/>
                <a:ea typeface="Open Sans Condensed SemiBold" pitchFamily="2" charset="0"/>
                <a:cs typeface="Open Sans Condensed SemiBold" pitchFamily="2" charset="0"/>
              </a:rPr>
              <a:t>«</a:t>
            </a:r>
            <a:r>
              <a:rPr lang="ru-RU" sz="2000" b="1" dirty="0">
                <a:solidFill>
                  <a:srgbClr val="FF0000"/>
                </a:solidFill>
                <a:effectLst/>
                <a:latin typeface="Open Sans Condensed SemiBold" pitchFamily="2" charset="0"/>
                <a:ea typeface="Open Sans Condensed SemiBold" pitchFamily="2" charset="0"/>
                <a:cs typeface="Open Sans Condensed SemiBold" pitchFamily="2" charset="0"/>
              </a:rPr>
              <a:t>Экологический мигрант</a:t>
            </a:r>
            <a:r>
              <a:rPr lang="ru-RU" sz="2000" dirty="0">
                <a:solidFill>
                  <a:srgbClr val="FF0000"/>
                </a:solidFill>
                <a:effectLst/>
                <a:latin typeface="Open Sans Condensed SemiBold" pitchFamily="2" charset="0"/>
                <a:ea typeface="Open Sans Condensed SemiBold" pitchFamily="2" charset="0"/>
                <a:cs typeface="Open Sans Condensed SemiBold" pitchFamily="2" charset="0"/>
              </a:rPr>
              <a:t> - вынужденный мигрант, покинувший место своего жительства и переместившийся в другую местность в пределах Кыргызской Республики вследствие резкого ухудшения состояния окружающей среды или экологической катастрофы».</a:t>
            </a:r>
          </a:p>
          <a:p>
            <a:endParaRPr lang="ru-RU" sz="2000" dirty="0">
              <a:solidFill>
                <a:srgbClr val="FF0000"/>
              </a:solidFill>
              <a:effectLst/>
              <a:latin typeface="Open Sans Condensed SemiBold" pitchFamily="2" charset="0"/>
              <a:ea typeface="Open Sans Condensed SemiBold" pitchFamily="2" charset="0"/>
              <a:cs typeface="Open Sans Condensed SemiBold" pitchFamily="2" charset="0"/>
            </a:endParaRPr>
          </a:p>
          <a:p>
            <a:r>
              <a:rPr lang="ru-RU" sz="2000" dirty="0">
                <a:effectLst/>
                <a:latin typeface="Open Sans Condensed SemiBold" pitchFamily="2" charset="0"/>
                <a:ea typeface="Open Sans Condensed SemiBold" pitchFamily="2" charset="0"/>
                <a:cs typeface="Open Sans Condensed SemiBold" pitchFamily="2" charset="0"/>
              </a:rPr>
              <a:t>- Закон Республики Таджикистан “О миграции” включает определение экологических мигрантов как лиц, вынужденных оставить свои жилища из-за экологических катастроф”. </a:t>
            </a:r>
          </a:p>
          <a:p>
            <a:endParaRPr lang="ru-RU" sz="2000" dirty="0">
              <a:effectLst/>
              <a:latin typeface="Open Sans Condensed SemiBold" pitchFamily="2" charset="0"/>
              <a:ea typeface="Open Sans Condensed SemiBold" pitchFamily="2" charset="0"/>
              <a:cs typeface="Open Sans Condensed SemiBold" pitchFamily="2" charset="0"/>
            </a:endParaRPr>
          </a:p>
          <a:p>
            <a:r>
              <a:rPr lang="ru-RU" sz="2000" dirty="0">
                <a:effectLst/>
                <a:latin typeface="Open Sans Condensed SemiBold" pitchFamily="2" charset="0"/>
                <a:ea typeface="Open Sans Condensed SemiBold" pitchFamily="2" charset="0"/>
                <a:cs typeface="Open Sans Condensed SemiBold" pitchFamily="2" charset="0"/>
              </a:rPr>
              <a:t>- В казахстанском законодательстве лицо, перемещаемое внутри страны по экологическим соображениям, определяется Законом от 22 июля 2011 года </a:t>
            </a:r>
            <a:r>
              <a:rPr lang="en" sz="2000" dirty="0">
                <a:effectLst/>
                <a:latin typeface="Open Sans Condensed SemiBold" pitchFamily="2" charset="0"/>
                <a:ea typeface="Open Sans Condensed SemiBold" pitchFamily="2" charset="0"/>
                <a:cs typeface="Open Sans Condensed SemiBold" pitchFamily="2" charset="0"/>
              </a:rPr>
              <a:t>No 477-IV “</a:t>
            </a:r>
            <a:r>
              <a:rPr lang="ru-RU" sz="2000" dirty="0">
                <a:effectLst/>
                <a:latin typeface="Open Sans Condensed SemiBold" pitchFamily="2" charset="0"/>
                <a:ea typeface="Open Sans Condensed SemiBold" pitchFamily="2" charset="0"/>
                <a:cs typeface="Open Sans Condensed SemiBold" pitchFamily="2" charset="0"/>
              </a:rPr>
              <a:t>О миграции населения”. Такое лицо признается переселенцем и рассматривается в качестве “лица, переселяющегося внутри Республики Казахстан в соответствии с квотой переселения внутренних мигрантов из населенных пунктов с особо неблагоприятными экологическими условиями проживания и низким потенциалом развития в экономически перспективные регионы Республики Казахстан для постоянного проживания”.</a:t>
            </a:r>
            <a:endParaRPr lang="ru-RU" sz="2000" dirty="0">
              <a:latin typeface="Open Sans Condensed SemiBold" pitchFamily="2" charset="0"/>
              <a:ea typeface="Open Sans Condensed SemiBold" pitchFamily="2" charset="0"/>
              <a:cs typeface="Open Sans Condensed SemiBold" pitchFamily="2" charset="0"/>
            </a:endParaRPr>
          </a:p>
        </p:txBody>
      </p:sp>
      <p:pic>
        <p:nvPicPr>
          <p:cNvPr id="5" name="Рисунок 4">
            <a:extLst>
              <a:ext uri="{FF2B5EF4-FFF2-40B4-BE49-F238E27FC236}">
                <a16:creationId xmlns:a16="http://schemas.microsoft.com/office/drawing/2014/main" id="{E3F67C59-659B-4A01-B28C-5B929043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a:extLst>
              <a:ext uri="{FF2B5EF4-FFF2-40B4-BE49-F238E27FC236}">
                <a16:creationId xmlns:a16="http://schemas.microsoft.com/office/drawing/2014/main" id="{5BDD655F-41B5-415C-995F-2E01B108753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6390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05F06B1F-CD84-2FE4-8F07-56D60B38DF2E}"/>
              </a:ext>
            </a:extLst>
          </p:cNvPr>
          <p:cNvSpPr txBox="1">
            <a:spLocks/>
          </p:cNvSpPr>
          <p:nvPr/>
        </p:nvSpPr>
        <p:spPr>
          <a:xfrm>
            <a:off x="825500" y="785813"/>
            <a:ext cx="9852025" cy="733425"/>
          </a:xfrm>
          <a:prstGeom prst="rect">
            <a:avLst/>
          </a:prstGeom>
          <a:noFill/>
        </p:spPr>
        <p:txBody>
          <a:bodyPr>
            <a:normAutofit fontScale="62500" lnSpcReduction="2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ru-RU" altLang="ru-RU" sz="3600" dirty="0">
                <a:solidFill>
                  <a:srgbClr val="535353"/>
                </a:solidFill>
                <a:latin typeface="Open Sans ExtraBold" panose="020F0502020204030204" pitchFamily="34" charset="0"/>
                <a:cs typeface="Open Sans ExtraBold" panose="020F0502020204030204" pitchFamily="34" charset="0"/>
              </a:rPr>
              <a:t>Экологичная миграция: угроза национальной безопасности или выход из демографического кризиса</a:t>
            </a:r>
            <a:endParaRPr lang="ru-RU" altLang="ru-RU" sz="1600" dirty="0">
              <a:latin typeface="Open Sans" pitchFamily="2" charset="0"/>
              <a:cs typeface="Open Sans" pitchFamily="2" charset="0"/>
            </a:endParaRPr>
          </a:p>
        </p:txBody>
      </p:sp>
      <p:sp>
        <p:nvSpPr>
          <p:cNvPr id="4" name="Заголовок 1">
            <a:extLst>
              <a:ext uri="{FF2B5EF4-FFF2-40B4-BE49-F238E27FC236}">
                <a16:creationId xmlns:a16="http://schemas.microsoft.com/office/drawing/2014/main" id="{3C887D31-411B-5E03-56FF-57FE22FE8443}"/>
              </a:ext>
            </a:extLst>
          </p:cNvPr>
          <p:cNvSpPr txBox="1">
            <a:spLocks/>
          </p:cNvSpPr>
          <p:nvPr/>
        </p:nvSpPr>
        <p:spPr>
          <a:xfrm>
            <a:off x="825500" y="1519238"/>
            <a:ext cx="10684195" cy="4674241"/>
          </a:xfrm>
          <a:prstGeom prst="rect">
            <a:avLst/>
          </a:prstGeom>
          <a:noFill/>
        </p:spPr>
        <p:txBody>
          <a:bodyPr>
            <a:normAutofit fontScale="77500" lnSpcReduction="2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08000" algn="ctr">
              <a:lnSpc>
                <a:spcPct val="132000"/>
              </a:lnSpc>
              <a:spcAft>
                <a:spcPts val="1000"/>
              </a:spcAft>
            </a:pPr>
            <a:r>
              <a:rPr lang="ru-CL" sz="4000" dirty="0">
                <a:solidFill>
                  <a:srgbClr val="535353"/>
                </a:solidFill>
                <a:latin typeface="Open Sans Condensed SemiBold" pitchFamily="2" charset="0"/>
                <a:ea typeface="Open Sans Condensed SemiBold" pitchFamily="2" charset="0"/>
                <a:cs typeface="Open Sans Condensed SemiBold" pitchFamily="2" charset="0"/>
              </a:rPr>
              <a:t>Потенциал экологической миграции</a:t>
            </a:r>
            <a:endParaRPr lang="ru-RU" sz="4000" dirty="0">
              <a:solidFill>
                <a:srgbClr val="535353"/>
              </a:solidFill>
              <a:latin typeface="Open Sans Condensed SemiBold" pitchFamily="2" charset="0"/>
              <a:ea typeface="Open Sans Condensed SemiBold" pitchFamily="2" charset="0"/>
              <a:cs typeface="Open Sans Condensed SemiBold" pitchFamily="2" charset="0"/>
            </a:endParaRPr>
          </a:p>
          <a:p>
            <a:pPr marL="508000" algn="just">
              <a:lnSpc>
                <a:spcPct val="132000"/>
              </a:lnSpc>
              <a:spcAft>
                <a:spcPts val="1000"/>
              </a:spcAft>
            </a:pPr>
            <a:r>
              <a:rPr lang="ru-RU" sz="2600" i="1" u="sng" dirty="0">
                <a:solidFill>
                  <a:srgbClr val="535353"/>
                </a:solidFill>
                <a:latin typeface="Open Sans Condensed SemiBold" pitchFamily="2" charset="0"/>
                <a:ea typeface="Open Sans Condensed SemiBold" pitchFamily="2" charset="0"/>
                <a:cs typeface="Open Sans Condensed SemiBold" pitchFamily="2" charset="0"/>
              </a:rPr>
              <a:t>Прогнозируемая численность  экологических мигрантов – 216 млн. чел. к </a:t>
            </a:r>
            <a:r>
              <a:rPr lang="ru-RU" sz="2600" i="1" u="sng" dirty="0">
                <a:solidFill>
                  <a:srgbClr val="535353"/>
                </a:solidFill>
                <a:effectLst/>
                <a:latin typeface="Open Sans Condensed SemiBold" pitchFamily="2" charset="0"/>
                <a:ea typeface="Open Sans Condensed SemiBold" pitchFamily="2" charset="0"/>
                <a:cs typeface="Open Sans Condensed SemiBold" pitchFamily="2" charset="0"/>
              </a:rPr>
              <a:t>2050 г.</a:t>
            </a:r>
          </a:p>
          <a:p>
            <a:pPr marL="965200" indent="-457200" algn="just">
              <a:lnSpc>
                <a:spcPct val="132000"/>
              </a:lnSpc>
              <a:spcAft>
                <a:spcPts val="1000"/>
              </a:spcAft>
              <a:buFont typeface="Wingdings" pitchFamily="2" charset="2"/>
              <a:buChar char="Ø"/>
            </a:pPr>
            <a:r>
              <a:rPr lang="ru-RU" sz="2600" dirty="0">
                <a:solidFill>
                  <a:srgbClr val="535353"/>
                </a:solidFill>
                <a:latin typeface="Open Sans Condensed SemiBold" pitchFamily="2" charset="0"/>
                <a:ea typeface="Open Sans Condensed SemiBold" pitchFamily="2" charset="0"/>
                <a:cs typeface="Open Sans Condensed SemiBold" pitchFamily="2" charset="0"/>
              </a:rPr>
              <a:t>С</a:t>
            </a:r>
            <a:r>
              <a:rPr lang="ru-RU" sz="2600" dirty="0">
                <a:solidFill>
                  <a:srgbClr val="535353"/>
                </a:solidFill>
                <a:effectLst/>
                <a:latin typeface="Open Sans Condensed SemiBold" pitchFamily="2" charset="0"/>
                <a:ea typeface="Open Sans Condensed SemiBold" pitchFamily="2" charset="0"/>
                <a:cs typeface="Open Sans Condensed SemiBold" pitchFamily="2" charset="0"/>
              </a:rPr>
              <a:t>траны Африки к югу от Сахары - до 85,7 млн. (4,2</a:t>
            </a:r>
            <a:r>
              <a:rPr lang="en-US" sz="2600" dirty="0">
                <a:solidFill>
                  <a:srgbClr val="535353"/>
                </a:solidFill>
                <a:effectLst/>
                <a:latin typeface="Open Sans Condensed SemiBold" pitchFamily="2" charset="0"/>
                <a:ea typeface="Open Sans Condensed SemiBold" pitchFamily="2" charset="0"/>
                <a:cs typeface="Open Sans Condensed SemiBold" pitchFamily="2" charset="0"/>
              </a:rPr>
              <a:t>%</a:t>
            </a:r>
            <a:r>
              <a:rPr lang="ru-RU" sz="2600" dirty="0">
                <a:solidFill>
                  <a:srgbClr val="535353"/>
                </a:solidFill>
                <a:effectLst/>
                <a:latin typeface="Open Sans Condensed SemiBold" pitchFamily="2" charset="0"/>
                <a:ea typeface="Open Sans Condensed SemiBold" pitchFamily="2" charset="0"/>
                <a:cs typeface="Open Sans Condensed SemiBold" pitchFamily="2" charset="0"/>
              </a:rPr>
              <a:t> от общей численности); </a:t>
            </a:r>
          </a:p>
          <a:p>
            <a:pPr marL="965200" indent="-457200" algn="just">
              <a:lnSpc>
                <a:spcPct val="132000"/>
              </a:lnSpc>
              <a:spcAft>
                <a:spcPts val="1000"/>
              </a:spcAft>
              <a:buFont typeface="Wingdings" pitchFamily="2" charset="2"/>
              <a:buChar char="Ø"/>
            </a:pPr>
            <a:r>
              <a:rPr lang="ru-RU" sz="2600" dirty="0">
                <a:solidFill>
                  <a:srgbClr val="535353"/>
                </a:solidFill>
                <a:effectLst/>
                <a:latin typeface="Open Sans Condensed SemiBold" pitchFamily="2" charset="0"/>
                <a:ea typeface="Open Sans Condensed SemiBold" pitchFamily="2" charset="0"/>
                <a:cs typeface="Open Sans Condensed SemiBold" pitchFamily="2" charset="0"/>
              </a:rPr>
              <a:t>Восточная Азия и Тихоокеанский регион — 48,4 </a:t>
            </a:r>
            <a:r>
              <a:rPr lang="ru-RU" sz="2600" dirty="0">
                <a:solidFill>
                  <a:srgbClr val="535353"/>
                </a:solidFill>
                <a:latin typeface="Open Sans Condensed SemiBold" pitchFamily="2" charset="0"/>
                <a:ea typeface="Open Sans Condensed SemiBold" pitchFamily="2" charset="0"/>
                <a:cs typeface="Open Sans Condensed SemiBold" pitchFamily="2" charset="0"/>
              </a:rPr>
              <a:t>млн.</a:t>
            </a:r>
            <a:r>
              <a:rPr lang="ru-RU" sz="2600" dirty="0">
                <a:solidFill>
                  <a:srgbClr val="535353"/>
                </a:solidFill>
                <a:effectLst/>
                <a:latin typeface="Open Sans Condensed SemiBold" pitchFamily="2" charset="0"/>
                <a:ea typeface="Open Sans Condensed SemiBold" pitchFamily="2" charset="0"/>
                <a:cs typeface="Open Sans Condensed SemiBold" pitchFamily="2" charset="0"/>
              </a:rPr>
              <a:t> человек (2,5</a:t>
            </a:r>
            <a:r>
              <a:rPr lang="en-US" sz="2600" dirty="0">
                <a:solidFill>
                  <a:srgbClr val="535353"/>
                </a:solidFill>
                <a:effectLst/>
                <a:latin typeface="Open Sans Condensed SemiBold" pitchFamily="2" charset="0"/>
                <a:ea typeface="Open Sans Condensed SemiBold" pitchFamily="2" charset="0"/>
                <a:cs typeface="Open Sans Condensed SemiBold" pitchFamily="2" charset="0"/>
              </a:rPr>
              <a:t>%</a:t>
            </a:r>
            <a:r>
              <a:rPr lang="ru-RU" sz="2600" dirty="0">
                <a:solidFill>
                  <a:srgbClr val="535353"/>
                </a:solidFill>
                <a:effectLst/>
                <a:latin typeface="Open Sans Condensed SemiBold" pitchFamily="2" charset="0"/>
                <a:ea typeface="Open Sans Condensed SemiBold" pitchFamily="2" charset="0"/>
                <a:cs typeface="Open Sans Condensed SemiBold" pitchFamily="2" charset="0"/>
              </a:rPr>
              <a:t> от общей численности); </a:t>
            </a:r>
          </a:p>
          <a:p>
            <a:pPr marL="965200" indent="-457200" algn="just">
              <a:lnSpc>
                <a:spcPct val="132000"/>
              </a:lnSpc>
              <a:spcAft>
                <a:spcPts val="1000"/>
              </a:spcAft>
              <a:buFont typeface="Wingdings" pitchFamily="2" charset="2"/>
              <a:buChar char="Ø"/>
            </a:pPr>
            <a:r>
              <a:rPr lang="ru-RU" sz="2600" dirty="0">
                <a:solidFill>
                  <a:srgbClr val="535353"/>
                </a:solidFill>
                <a:effectLst/>
                <a:latin typeface="Open Sans Condensed SemiBold" pitchFamily="2" charset="0"/>
                <a:ea typeface="Open Sans Condensed SemiBold" pitchFamily="2" charset="0"/>
                <a:cs typeface="Open Sans Condensed SemiBold" pitchFamily="2" charset="0"/>
              </a:rPr>
              <a:t>Южная Азия — 40,5 млн. чел. (1,8% от общей численности); </a:t>
            </a:r>
          </a:p>
          <a:p>
            <a:pPr marL="965200" indent="-457200" algn="just">
              <a:lnSpc>
                <a:spcPct val="132000"/>
              </a:lnSpc>
              <a:spcAft>
                <a:spcPts val="1000"/>
              </a:spcAft>
              <a:buFont typeface="Wingdings" pitchFamily="2" charset="2"/>
              <a:buChar char="Ø"/>
            </a:pPr>
            <a:r>
              <a:rPr lang="ru-RU" sz="2600" dirty="0">
                <a:solidFill>
                  <a:srgbClr val="535353"/>
                </a:solidFill>
                <a:effectLst/>
                <a:latin typeface="Open Sans Condensed SemiBold" pitchFamily="2" charset="0"/>
                <a:ea typeface="Open Sans Condensed SemiBold" pitchFamily="2" charset="0"/>
                <a:cs typeface="Open Sans Condensed SemiBold" pitchFamily="2" charset="0"/>
              </a:rPr>
              <a:t>Северная Африка — 19,3 м</a:t>
            </a:r>
            <a:r>
              <a:rPr lang="ru-RU" sz="2600" dirty="0">
                <a:solidFill>
                  <a:srgbClr val="535353"/>
                </a:solidFill>
                <a:latin typeface="Open Sans Condensed SemiBold" pitchFamily="2" charset="0"/>
                <a:ea typeface="Open Sans Condensed SemiBold" pitchFamily="2" charset="0"/>
                <a:cs typeface="Open Sans Condensed SemiBold" pitchFamily="2" charset="0"/>
              </a:rPr>
              <a:t>лн.</a:t>
            </a:r>
            <a:r>
              <a:rPr lang="ru-RU" sz="2600" dirty="0">
                <a:solidFill>
                  <a:srgbClr val="535353"/>
                </a:solidFill>
                <a:effectLst/>
                <a:latin typeface="Open Sans Condensed SemiBold" pitchFamily="2" charset="0"/>
                <a:ea typeface="Open Sans Condensed SemiBold" pitchFamily="2" charset="0"/>
                <a:cs typeface="Open Sans Condensed SemiBold" pitchFamily="2" charset="0"/>
              </a:rPr>
              <a:t> человек (9,0% от общей численности); </a:t>
            </a:r>
          </a:p>
          <a:p>
            <a:pPr marL="965200" indent="-457200" algn="just">
              <a:lnSpc>
                <a:spcPct val="132000"/>
              </a:lnSpc>
              <a:spcAft>
                <a:spcPts val="1000"/>
              </a:spcAft>
              <a:buFont typeface="Wingdings" pitchFamily="2" charset="2"/>
              <a:buChar char="Ø"/>
            </a:pPr>
            <a:r>
              <a:rPr lang="ru-RU" sz="2600" dirty="0">
                <a:solidFill>
                  <a:srgbClr val="535353"/>
                </a:solidFill>
                <a:effectLst/>
                <a:latin typeface="Open Sans Condensed SemiBold" pitchFamily="2" charset="0"/>
                <a:ea typeface="Open Sans Condensed SemiBold" pitchFamily="2" charset="0"/>
                <a:cs typeface="Open Sans Condensed SemiBold" pitchFamily="2" charset="0"/>
              </a:rPr>
              <a:t>Латинская Америка — 17,1 млн. человек (2,6% от общей численности); </a:t>
            </a:r>
          </a:p>
          <a:p>
            <a:pPr marL="965200" indent="-457200" algn="just">
              <a:lnSpc>
                <a:spcPct val="132000"/>
              </a:lnSpc>
              <a:spcAft>
                <a:spcPts val="1000"/>
              </a:spcAft>
              <a:buFont typeface="Wingdings" pitchFamily="2" charset="2"/>
              <a:buChar char="Ø"/>
            </a:pPr>
            <a:r>
              <a:rPr lang="ru-RU" sz="2600" dirty="0">
                <a:solidFill>
                  <a:srgbClr val="535353"/>
                </a:solidFill>
                <a:effectLst/>
                <a:latin typeface="Open Sans Condensed SemiBold" pitchFamily="2" charset="0"/>
                <a:ea typeface="Open Sans Condensed SemiBold" pitchFamily="2" charset="0"/>
                <a:cs typeface="Open Sans Condensed SemiBold" pitchFamily="2" charset="0"/>
              </a:rPr>
              <a:t>Восточная Европа и Центральная Азия – 5,1 млн. человек (2,3% от общей численности).</a:t>
            </a:r>
            <a:endParaRPr lang="ru-CL" sz="2600" dirty="0">
              <a:solidFill>
                <a:srgbClr val="535353"/>
              </a:solidFill>
              <a:effectLst/>
              <a:latin typeface="Open Sans Condensed SemiBold" pitchFamily="2" charset="0"/>
              <a:ea typeface="Open Sans Condensed SemiBold" pitchFamily="2" charset="0"/>
              <a:cs typeface="Open Sans Condensed SemiBold" pitchFamily="2" charset="0"/>
            </a:endParaRPr>
          </a:p>
          <a:p>
            <a:pPr eaLnBrk="1" hangingPunct="1">
              <a:lnSpc>
                <a:spcPct val="90000"/>
              </a:lnSpc>
              <a:defRPr/>
            </a:pPr>
            <a:endParaRPr lang="ru-RU" altLang="ru-RU" sz="2000" dirty="0">
              <a:solidFill>
                <a:srgbClr val="535353"/>
              </a:solidFill>
              <a:latin typeface="Open Sans Condensed SemiBold" pitchFamily="2" charset="0"/>
              <a:ea typeface="Open Sans Condensed SemiBold" pitchFamily="2" charset="0"/>
              <a:cs typeface="Open Sans Condensed SemiBold" pitchFamily="2" charset="0"/>
            </a:endParaRPr>
          </a:p>
        </p:txBody>
      </p:sp>
      <p:pic>
        <p:nvPicPr>
          <p:cNvPr id="5" name="Рисунок 4">
            <a:extLst>
              <a:ext uri="{FF2B5EF4-FFF2-40B4-BE49-F238E27FC236}">
                <a16:creationId xmlns:a16="http://schemas.microsoft.com/office/drawing/2014/main" id="{97EDEFA9-707F-4E82-ABD3-B2ABB84EB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a:extLst>
              <a:ext uri="{FF2B5EF4-FFF2-40B4-BE49-F238E27FC236}">
                <a16:creationId xmlns:a16="http://schemas.microsoft.com/office/drawing/2014/main" id="{5BDD655F-41B5-415C-995F-2E01B108753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67809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05F06B1F-CD84-2FE4-8F07-56D60B38DF2E}"/>
              </a:ext>
            </a:extLst>
          </p:cNvPr>
          <p:cNvSpPr txBox="1">
            <a:spLocks/>
          </p:cNvSpPr>
          <p:nvPr/>
        </p:nvSpPr>
        <p:spPr>
          <a:xfrm>
            <a:off x="825500" y="785813"/>
            <a:ext cx="9852025" cy="733425"/>
          </a:xfrm>
          <a:prstGeom prst="rect">
            <a:avLst/>
          </a:prstGeom>
          <a:noFill/>
        </p:spPr>
        <p:txBody>
          <a:bodyPr>
            <a:normAutofit fontScale="62500" lnSpcReduction="2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ru-RU" altLang="ru-RU" sz="3600" dirty="0">
                <a:solidFill>
                  <a:srgbClr val="535353"/>
                </a:solidFill>
                <a:latin typeface="Open Sans ExtraBold" panose="020F0502020204030204" pitchFamily="34" charset="0"/>
                <a:cs typeface="Open Sans ExtraBold" panose="020F0502020204030204" pitchFamily="34" charset="0"/>
              </a:rPr>
              <a:t>Экологичная миграция: угроза национальной безопасности или выход из демографического кризиса</a:t>
            </a:r>
            <a:endParaRPr lang="ru-RU" altLang="ru-RU" sz="1600" dirty="0">
              <a:latin typeface="Open Sans" pitchFamily="2" charset="0"/>
              <a:cs typeface="Open Sans" pitchFamily="2" charset="0"/>
            </a:endParaRPr>
          </a:p>
        </p:txBody>
      </p:sp>
      <p:sp>
        <p:nvSpPr>
          <p:cNvPr id="4" name="Заголовок 1">
            <a:extLst>
              <a:ext uri="{FF2B5EF4-FFF2-40B4-BE49-F238E27FC236}">
                <a16:creationId xmlns:a16="http://schemas.microsoft.com/office/drawing/2014/main" id="{3C887D31-411B-5E03-56FF-57FE22FE8443}"/>
              </a:ext>
            </a:extLst>
          </p:cNvPr>
          <p:cNvSpPr txBox="1">
            <a:spLocks/>
          </p:cNvSpPr>
          <p:nvPr/>
        </p:nvSpPr>
        <p:spPr>
          <a:xfrm>
            <a:off x="825500" y="1885950"/>
            <a:ext cx="9852025" cy="3816350"/>
          </a:xfrm>
          <a:prstGeom prst="rect">
            <a:avLst/>
          </a:prstGeom>
          <a:solidFill>
            <a:schemeClr val="bg1">
              <a:lumMod val="95000"/>
            </a:schemeClr>
          </a:solidFill>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defRPr/>
            </a:pPr>
            <a:endParaRPr lang="ru-RU" altLang="ru-RU" sz="2000" dirty="0">
              <a:latin typeface="Open Sans" pitchFamily="2" charset="0"/>
              <a:cs typeface="Open Sans" pitchFamily="2" charset="0"/>
            </a:endParaRPr>
          </a:p>
        </p:txBody>
      </p:sp>
      <p:pic>
        <p:nvPicPr>
          <p:cNvPr id="2" name="Рисунок 1">
            <a:extLst>
              <a:ext uri="{FF2B5EF4-FFF2-40B4-BE49-F238E27FC236}">
                <a16:creationId xmlns:a16="http://schemas.microsoft.com/office/drawing/2014/main" id="{F093204F-8CE6-D6BC-B361-3A0086D13AD5}"/>
              </a:ext>
            </a:extLst>
          </p:cNvPr>
          <p:cNvPicPr>
            <a:picLocks noChangeAspect="1"/>
          </p:cNvPicPr>
          <p:nvPr/>
        </p:nvPicPr>
        <p:blipFill>
          <a:blip r:embed="rId2"/>
          <a:stretch>
            <a:fillRect/>
          </a:stretch>
        </p:blipFill>
        <p:spPr>
          <a:xfrm>
            <a:off x="511727" y="1459684"/>
            <a:ext cx="11256871" cy="4996696"/>
          </a:xfrm>
          <a:prstGeom prst="rect">
            <a:avLst/>
          </a:prstGeom>
        </p:spPr>
      </p:pic>
      <p:pic>
        <p:nvPicPr>
          <p:cNvPr id="6" name="Рисунок 5">
            <a:extLst>
              <a:ext uri="{FF2B5EF4-FFF2-40B4-BE49-F238E27FC236}">
                <a16:creationId xmlns:a16="http://schemas.microsoft.com/office/drawing/2014/main" id="{69B9CA14-E781-488F-BFC5-E15E4D1F2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Рисунок 6">
            <a:extLst>
              <a:ext uri="{FF2B5EF4-FFF2-40B4-BE49-F238E27FC236}">
                <a16:creationId xmlns:a16="http://schemas.microsoft.com/office/drawing/2014/main" id="{5BDD655F-41B5-415C-995F-2E01B1087536}"/>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7166553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 гуманитарный форум 2023 «Экономика. Образование. Общество»[Compatibility Mode]" id="{DA1E9B3A-7977-44D7-8BA2-BF7B5346B819}" vid="{437D9C36-A043-4E95-9C63-EDC9F9F463E9}"/>
    </a:ext>
  </a:extLst>
</a:theme>
</file>

<file path=docProps/app.xml><?xml version="1.0" encoding="utf-8"?>
<Properties xmlns="http://schemas.openxmlformats.org/officeDocument/2006/extended-properties" xmlns:vt="http://schemas.openxmlformats.org/officeDocument/2006/docPropsVTypes">
  <Template>Шаблон_презентации_VI гуманитарная конференция  с международным участием «ЭКОНОМИКА, ОБРАЗОВАНИЕ, ОБЩЕСТВО_  В ПОИСКАХ СМЫСЛОВ»</Template>
  <TotalTime>94</TotalTime>
  <Words>1053</Words>
  <Application>Microsoft Office PowerPoint</Application>
  <PresentationFormat>Широкоэкранный</PresentationFormat>
  <Paragraphs>86</Paragraphs>
  <Slides>12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12</vt:i4>
      </vt:variant>
    </vt:vector>
  </HeadingPairs>
  <TitlesOfParts>
    <vt:vector size="21" baseType="lpstr">
      <vt:lpstr>Arial</vt:lpstr>
      <vt:lpstr>Calibri</vt:lpstr>
      <vt:lpstr>Calibri Light</vt:lpstr>
      <vt:lpstr>Open Sans</vt:lpstr>
      <vt:lpstr>Open Sans Condensed SemiBold</vt:lpstr>
      <vt:lpstr>Open Sans ExtraBold</vt:lpstr>
      <vt:lpstr>Open Sans SemiBold</vt:lpstr>
      <vt:lpstr>Wingdings</vt:lpstr>
      <vt:lpstr>Тема Office</vt:lpstr>
      <vt:lpstr>Презентация PowerPoint</vt:lpstr>
      <vt:lpstr>Презентация PowerPoint</vt:lpstr>
      <vt:lpstr>Экологичная миграция: угроза национальной безопасности или выход из демографического кризиса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Алиса</dc:creator>
  <cp:lastModifiedBy>Алиса</cp:lastModifiedBy>
  <cp:revision>32</cp:revision>
  <dcterms:created xsi:type="dcterms:W3CDTF">2023-10-15T09:10:45Z</dcterms:created>
  <dcterms:modified xsi:type="dcterms:W3CDTF">2023-10-27T08:52:36Z</dcterms:modified>
</cp:coreProperties>
</file>