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3" r:id="rId6"/>
    <p:sldId id="272" r:id="rId7"/>
    <p:sldId id="265" r:id="rId8"/>
    <p:sldId id="266" r:id="rId9"/>
    <p:sldId id="271" r:id="rId10"/>
    <p:sldId id="268" r:id="rId11"/>
    <p:sldId id="269" r:id="rId12"/>
    <p:sldId id="270" r:id="rId13"/>
    <p:sldId id="28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77285-19F8-B648-5864-F62D615EC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F51E7E-B1E0-FD15-EA3C-0EBEFB0F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ECA071-5279-5D8C-E926-F6400FC6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6FA23-EBB7-CED1-F40B-427186E5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2FD2C-985B-A2D8-3CD0-47694000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14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5C065-05A2-9187-8EFF-BF67A686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F41028-82FA-7CF8-629F-E75903E9E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E9D8F-C397-B255-E34F-E86EACF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80BC9-0396-3920-6550-50E26049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24F98-7FB3-E25B-AF43-43DACA49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1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84390E-331C-D11F-9848-6F2785A4F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EE56DD-2128-6EAE-10DB-4B4A1F91C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80818C-95B7-A5E2-9800-C97B2A44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D041A-04ED-07EC-30A8-E7357822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C91D2-FA37-5EA9-A9A1-7DBA786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8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673F-7CD9-2AB7-F1BF-62707B39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4D81B-A7CA-0C40-B20B-BFE0678B1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EB0D6-2A94-A17D-C7A7-737A50EF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D676F-0B66-3027-F0E0-B85C4929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F8ABA-0BA7-A37D-3F97-C7D9BC10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99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42448-7FC7-3BB4-8C8E-B69862C6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E8F17-EDB0-FE5A-6278-4BA61A8E5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F0D67D-98DA-41DD-9942-2AD6DCBC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8113A-C118-B593-6B65-00C4614C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BF3E6-B63C-7D9C-71F1-0868364D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48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7FC62-AA46-E41B-270D-6395437F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AD040-ECF6-4AEC-DBF1-6051C67B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2CCF1D-2D50-4AAD-4F02-953358FA5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37325-2EBF-30F7-6912-FE8DE9F1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1C317F-CADD-A576-9376-5E79ADA7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061CC3-D6F4-8216-C72A-962CD71A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3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46D35-A139-B74B-DFC1-252939BD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353F0-A33F-4526-CE95-B2DB4338B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9337AD-D534-5A22-F6CB-9258DF214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8559D8-6912-1D50-5F30-6095B7652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48D217-5198-42DA-4F15-BCDB8B2CB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0DDB63-6E73-9A3F-0670-296B99A3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203F8C-72F2-55CB-CCC2-36E3D9EF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09C870-F92C-2921-2F40-CC33BF4F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24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1B62F-294F-6E90-AF3F-579C6CB8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427B86-2FD5-E63E-D61D-40101330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9CEB17-B371-6780-D52A-F5DFBDE0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5E3EBF-B785-5B84-B637-DF9E94F4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91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AC0224-5487-2DCD-8983-773272AC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F127B6-9CD3-ADD3-14CA-C3768500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84389-B147-B83E-219D-C82595AA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25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76DCD-76E4-B302-B267-7881122F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B647A-432A-7228-9C65-F0A53377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E31C14-AB13-3718-BC26-F9A7361EC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57449-0E96-F5A0-F5EA-F24B5AA25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0295DD-AE99-A73E-0785-5D3028BC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B7B7F-8D5E-516C-5E94-4764A449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2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FA2C5-EA32-206E-F5B7-4A44849F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203589-7779-F5B7-CEF8-0A2F52860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A07A34-B084-1DFB-D2F1-F822C44B4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AA1791-D6D8-6980-79DE-7B9AA4D4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D9B65F-B2C0-EDF8-3453-C2E519E3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E9E818-6FFD-985F-F40B-5480B979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99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962F1-F10A-3C30-7566-130F2B6A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DBDB18-1795-85FB-E00C-0FB5473C0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1A0F9-5017-8470-3EDE-7514CA930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4239-798E-479F-9AAA-19ED43430F6E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4677B-1CBD-0FD0-41FD-C794BB6F5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D9CF1-0BEC-80A7-009F-EE289B124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513E-0316-4240-9384-5E02CF126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5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>
            <a:extLst>
              <a:ext uri="{FF2B5EF4-FFF2-40B4-BE49-F238E27FC236}">
                <a16:creationId xmlns:a16="http://schemas.microsoft.com/office/drawing/2014/main" id="{FF47A9D7-5021-BD2B-D7D1-869D3098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19">
            <a:extLst>
              <a:ext uri="{FF2B5EF4-FFF2-40B4-BE49-F238E27FC236}">
                <a16:creationId xmlns:a16="http://schemas.microsoft.com/office/drawing/2014/main" id="{B11B0D29-B368-370B-1A73-C65F2B254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4290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535353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Тема доклада: </a:t>
            </a:r>
          </a:p>
        </p:txBody>
      </p:sp>
      <p:sp>
        <p:nvSpPr>
          <p:cNvPr id="2052" name="Прямоугольник 20">
            <a:extLst>
              <a:ext uri="{FF2B5EF4-FFF2-40B4-BE49-F238E27FC236}">
                <a16:creationId xmlns:a16="http://schemas.microsoft.com/office/drawing/2014/main" id="{CBBC7EBA-80C3-C8D6-D067-31A8EBEB3D4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98513" y="4894263"/>
            <a:ext cx="5808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535353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Докладчик: </a:t>
            </a:r>
            <a:r>
              <a:rPr lang="ru-RU" altLang="ru-RU" sz="1800">
                <a:solidFill>
                  <a:srgbClr val="00206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Легалова Валентина Карловна</a:t>
            </a:r>
          </a:p>
        </p:txBody>
      </p:sp>
      <p:sp>
        <p:nvSpPr>
          <p:cNvPr id="2053" name="TextBox 2">
            <a:extLst>
              <a:ext uri="{FF2B5EF4-FFF2-40B4-BE49-F238E27FC236}">
                <a16:creationId xmlns:a16="http://schemas.microsoft.com/office/drawing/2014/main" id="{130B6CEE-F27B-CE5A-51C0-F6019A1C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3429000"/>
            <a:ext cx="6567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de-DE" sz="2000" b="1" dirty="0">
                <a:solidFill>
                  <a:srgbClr val="7030A0"/>
                </a:solidFill>
              </a:rPr>
              <a:t>МЕЖКУЛЬТУРНЫЙ ДИАЛОГ В СОВРЕМЕННОМ МИРЕ: </a:t>
            </a:r>
            <a:br>
              <a:rPr lang="ru-RU" altLang="de-DE" sz="2000" b="1" dirty="0">
                <a:solidFill>
                  <a:srgbClr val="7030A0"/>
                </a:solidFill>
              </a:rPr>
            </a:br>
            <a:r>
              <a:rPr lang="ru-RU" altLang="de-DE" sz="2000" b="1" dirty="0">
                <a:solidFill>
                  <a:srgbClr val="7030A0"/>
                </a:solidFill>
              </a:rPr>
              <a:t>В ЧЕМ ПРАВДА МЯГКОЙ СИЛЫ РОССИИ?</a:t>
            </a:r>
            <a:br>
              <a:rPr lang="ru-RU" altLang="de-DE" sz="2000" b="1" dirty="0">
                <a:solidFill>
                  <a:srgbClr val="002060"/>
                </a:solidFill>
              </a:rPr>
            </a:br>
            <a:endParaRPr lang="de-DE" altLang="de-DE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5947E9-01C0-4F90-9515-088D36EBD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C4270E-7A99-8B99-CA6E-FB161419B241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МЕЖКУЛЬТУРНЫЙ ДИАЛОГ В СОВРЕМЕННОМ МИРЕ: </a:t>
            </a:r>
            <a:b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</a:b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В ЧЕМ ПРАВДА МЯГКОЙ СИЛЫ РОССИИ?</a:t>
            </a: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B1B59A-BAB5-E962-2255-F4D192286463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38163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Причины возникновения предубеждений против России.</a:t>
            </a:r>
          </a:p>
          <a:p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Россия воспринимается Западом предвзято на основе искаженных представлений, стереотипов и негативных ожиданий.</a:t>
            </a:r>
          </a:p>
          <a:p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Остро встал вопрос об использовании бесконфликтного межкультурного диалога, как механизма мягкой силы на всех уровнях коммуникации, с целью формирования привлекательности образа России.</a:t>
            </a:r>
          </a:p>
          <a:p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Необходим межкультурный подход в подготовке выпускников вузов и образовательных учреждений, способных  свободно взаимодействовать на иностранных языках с представителями разных </a:t>
            </a:r>
            <a:r>
              <a:rPr lang="ru-RU" altLang="ru-RU" sz="2000" dirty="0" err="1">
                <a:latin typeface="Open Sans" pitchFamily="2" charset="0"/>
                <a:cs typeface="Open Sans" pitchFamily="2" charset="0"/>
              </a:rPr>
              <a:t>лингво</a:t>
            </a: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-социумов.</a:t>
            </a:r>
          </a:p>
          <a:p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457200" indent="-457200">
              <a:buAutoNum type="arabicPeriod"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endParaRPr lang="de-DE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105FAF-4D51-4C89-8445-5B31FD1FD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BD101-2E61-4A16-BEB7-0D1BDE61F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C4270E-7A99-8B99-CA6E-FB161419B241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МЕЖКУЛЬТУРНЫЙ ДИАЛОГ В СОВРЕМЕННОМ МИРЕ: </a:t>
            </a:r>
            <a:b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</a:b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В ЧЕМ ПРАВДА МЯГКОЙ СИЛЫ РОССИИ?</a:t>
            </a: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B1B59A-BAB5-E962-2255-F4D192286463}"/>
              </a:ext>
            </a:extLst>
          </p:cNvPr>
          <p:cNvSpPr txBox="1">
            <a:spLocks/>
          </p:cNvSpPr>
          <p:nvPr/>
        </p:nvSpPr>
        <p:spPr>
          <a:xfrm>
            <a:off x="382385" y="1904270"/>
            <a:ext cx="9921067" cy="3816350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80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Исходя из вышесказанного, можно сделать вывод: </a:t>
            </a: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8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8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рименение «Мягкой силы» во всех сферах человеческой жизни</a:t>
            </a: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8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необходимо. </a:t>
            </a: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8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 есть ли универсальный способ ее применения, простая технология</a:t>
            </a: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8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обучения, позволяющая людям овладеть навыками, необходимыми </a:t>
            </a: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8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построения  бесконфликтных и взаимовыгодных отношений?</a:t>
            </a: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endParaRPr lang="ru-RU" sz="80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8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Да, это Метод Ненасильственного Общения (ННО), который является </a:t>
            </a: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8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способом овладения навыками бесконфликтной коммуникации в</a:t>
            </a: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80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межличностных и международных отношениях.</a:t>
            </a: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endParaRPr lang="ru-RU" sz="80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endParaRPr lang="ru-RU" sz="20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endParaRPr lang="ru-RU" sz="20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450215">
              <a:lnSpc>
                <a:spcPts val="18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de-DE" sz="20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2A69D2-910F-4FDA-8D54-5A27FB264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9C2F8-3B83-4A11-A520-69BDE888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7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C4270E-7A99-8B99-CA6E-FB161419B241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МЕЖКУЛЬТУРНЫЙ ДИАЛОГ В СОВРЕМЕННОМ МИРЕ: </a:t>
            </a:r>
            <a:b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</a:b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В ЧЕМ ПРАВДА МЯГКОЙ СИЛЫ РОССИИ?</a:t>
            </a: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B1B59A-BAB5-E962-2255-F4D192286463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3816350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Open Sans" pitchFamily="2" charset="0"/>
                <a:cs typeface="Open Sans" pitchFamily="2" charset="0"/>
              </a:rPr>
              <a:t>Об уникальном способе межкультурной коммуникации и бесконфликтного общения на основе модели ННО М. Розенберга.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>
                <a:latin typeface="Open Sans" pitchFamily="2" charset="0"/>
                <a:cs typeface="Open Sans" pitchFamily="2" charset="0"/>
              </a:rPr>
              <a:t>Когда мы применяем ННО в нашем взаимодействии – с собой, другим человеком или группой – мы создаем условия, в которых всегда есть место миру и взаимопониманию.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4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>
                <a:latin typeface="Open Sans" pitchFamily="2" charset="0"/>
                <a:cs typeface="Open Sans" pitchFamily="2" charset="0"/>
              </a:rPr>
              <a:t>Чтобы не допустить возникновение конфликтов необходимо владеть навыком бесконфликтного общения.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4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>
                <a:latin typeface="Open Sans" pitchFamily="2" charset="0"/>
                <a:cs typeface="Open Sans" pitchFamily="2" charset="0"/>
              </a:rPr>
              <a:t>У вас есть возможность познакомиться с основами метода ННО на моем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>
                <a:latin typeface="Open Sans" pitchFamily="2" charset="0"/>
                <a:cs typeface="Open Sans" pitchFamily="2" charset="0"/>
              </a:rPr>
              <a:t>мастер-классе </a:t>
            </a:r>
            <a:r>
              <a:rPr lang="ru-RU" altLang="ru-RU" sz="2400" dirty="0">
                <a:solidFill>
                  <a:srgbClr val="002060"/>
                </a:solidFill>
                <a:latin typeface="Open Sans" pitchFamily="2" charset="0"/>
                <a:cs typeface="Open Sans" pitchFamily="2" charset="0"/>
              </a:rPr>
              <a:t>«Язык жизни - 4 основных шага </a:t>
            </a:r>
            <a:r>
              <a:rPr lang="ru-RU" altLang="ru-RU" sz="2400">
                <a:solidFill>
                  <a:srgbClr val="002060"/>
                </a:solidFill>
                <a:latin typeface="Open Sans" pitchFamily="2" charset="0"/>
                <a:cs typeface="Open Sans" pitchFamily="2" charset="0"/>
              </a:rPr>
              <a:t>к ненасильственному общению».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400" dirty="0">
              <a:solidFill>
                <a:srgbClr val="002060"/>
              </a:solidFill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4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>
                <a:latin typeface="Open Sans" pitchFamily="2" charset="0"/>
                <a:cs typeface="Open Sans" pitchFamily="2" charset="0"/>
              </a:rPr>
              <a:t>4 универсальных навыка бесконфликтного общения – это не техника или формула, это процесс и навык, который создает условия для бесконфликтного общения и учит воспринимать мир по-новому.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10082F-6663-4C05-8AEB-AE12E108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2E7058-78B7-4CCF-8A01-23A89A596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5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A362FF-993C-CF57-FE5E-35D9F13C084B}"/>
              </a:ext>
            </a:extLst>
          </p:cNvPr>
          <p:cNvSpPr txBox="1">
            <a:spLocks/>
          </p:cNvSpPr>
          <p:nvPr/>
        </p:nvSpPr>
        <p:spPr>
          <a:xfrm>
            <a:off x="758998" y="694373"/>
            <a:ext cx="9852025" cy="7334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шага к ненасильственному общению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7DDAF-A07C-E507-4AFF-EFD1DB45B949}"/>
              </a:ext>
            </a:extLst>
          </p:cNvPr>
          <p:cNvSpPr txBox="1"/>
          <p:nvPr/>
        </p:nvSpPr>
        <p:spPr>
          <a:xfrm>
            <a:off x="3857105" y="1885949"/>
            <a:ext cx="7463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На мастер-классе:</a:t>
            </a:r>
          </a:p>
          <a:p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Вы о</a:t>
            </a:r>
            <a:r>
              <a:rPr lang="ru-RU" sz="2000" kern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знакомитесь  с </a:t>
            </a:r>
            <a:r>
              <a:rPr lang="ru-RU" sz="20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универсальными навыками бесконфликтного </a:t>
            </a:r>
            <a:r>
              <a:rPr lang="ru-RU" sz="2000" kern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общения по Маршалла Розенберга, позволяющие   овладеть универсальными навыками</a:t>
            </a:r>
            <a:r>
              <a:rPr lang="ru-RU" sz="2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kern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построения взаимовыгодных отношений.</a:t>
            </a:r>
          </a:p>
          <a:p>
            <a:endParaRPr lang="ru-RU" sz="20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Вы узнаете о причинах блокировки на пути к бесконфликтному общению.</a:t>
            </a:r>
          </a:p>
          <a:p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Потренируетесь в практике применения  техники ННО.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5E79A42-5078-519F-652F-E8D8E969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7" y="1885949"/>
            <a:ext cx="2786593" cy="37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16A25C-5819-49E3-85B0-3254A4778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878947-B6F0-47ED-B7F3-9782FE22E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>
            <a:extLst>
              <a:ext uri="{FF2B5EF4-FFF2-40B4-BE49-F238E27FC236}">
                <a16:creationId xmlns:a16="http://schemas.microsoft.com/office/drawing/2014/main" id="{91CC8275-2B40-6CEE-6DC3-443ED8E9F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785813"/>
            <a:ext cx="6264275" cy="535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Open Sans" panose="020B0606030504020204" pitchFamily="34" charset="0"/>
                <a:cs typeface="Open Sans" panose="020B0606030504020204" pitchFamily="34" charset="0"/>
              </a:rPr>
              <a:t>Легалова Валентина Карловна -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Преподаватель педагогики и психологии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Системный семейный психотерапевт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Психолог - консультант высшей категории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Тренер по методу ННО (Ненасильственное Общение)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 коуч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Open Sans" panose="020B0606030504020204" pitchFamily="34" charset="0"/>
                <a:cs typeface="Open Sans" panose="020B0606030504020204" pitchFamily="34" charset="0"/>
              </a:rPr>
              <a:t>Мастер по гармоничной настройке жизни в сферах: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Карьеры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Финансов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Здоровья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Отношений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Личностного роста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Опыт практической работы- 27 лет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Open Sans" panose="020B0606030504020204" pitchFamily="34" charset="0"/>
                <a:cs typeface="Open Sans" panose="020B0606030504020204" pitchFamily="34" charset="0"/>
              </a:rPr>
              <a:t>Моя миссия: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Open Sans" panose="020B0606030504020204" pitchFamily="34" charset="0"/>
                <a:cs typeface="Open Sans" panose="020B0606030504020204" pitchFamily="34" charset="0"/>
              </a:rPr>
              <a:t>«Трансформировать мир, в котором будет больше счастливых людей.»</a:t>
            </a:r>
          </a:p>
        </p:txBody>
      </p:sp>
      <p:pic>
        <p:nvPicPr>
          <p:cNvPr id="3077" name="Рисунок 1">
            <a:extLst>
              <a:ext uri="{FF2B5EF4-FFF2-40B4-BE49-F238E27FC236}">
                <a16:creationId xmlns:a16="http://schemas.microsoft.com/office/drawing/2014/main" id="{383B837E-7BB4-9172-49BF-0271097D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836613"/>
            <a:ext cx="39100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266C2-AA97-48F0-B3D0-4CD592D6E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DD655F-41B5-415C-995F-2E01B10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BADC5-C14C-FA01-3E56-25F3A059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488950"/>
            <a:ext cx="10188575" cy="1198563"/>
          </a:xfrm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altLang="ru-RU" sz="3100" dirty="0">
                <a:latin typeface="Open Sans" pitchFamily="2" charset="0"/>
                <a:cs typeface="Open Sans" pitchFamily="2" charset="0"/>
              </a:rPr>
            </a:br>
            <a:br>
              <a:rPr lang="ru-RU" altLang="ru-RU" sz="3100" dirty="0">
                <a:latin typeface="Open Sans" pitchFamily="2" charset="0"/>
                <a:cs typeface="Open Sans" pitchFamily="2" charset="0"/>
              </a:rPr>
            </a:br>
            <a:r>
              <a:rPr lang="ru-RU" altLang="ru-RU" sz="3100" b="1" dirty="0">
                <a:solidFill>
                  <a:schemeClr val="accent5">
                    <a:lumMod val="75000"/>
                  </a:schemeClr>
                </a:solidFill>
                <a:latin typeface="Open Sans" pitchFamily="2" charset="0"/>
                <a:cs typeface="Open Sans" pitchFamily="2" charset="0"/>
              </a:rPr>
              <a:t>МЕЖКУЛЬТУРНЫЙ ДИАЛОГ В СОВРЕМЕННОМ МИРЕ: </a:t>
            </a:r>
            <a:br>
              <a:rPr lang="ru-RU" altLang="ru-RU" sz="3100" b="1" dirty="0">
                <a:solidFill>
                  <a:schemeClr val="accent5">
                    <a:lumMod val="75000"/>
                  </a:schemeClr>
                </a:solidFill>
                <a:latin typeface="Open Sans" pitchFamily="2" charset="0"/>
                <a:cs typeface="Open Sans" pitchFamily="2" charset="0"/>
              </a:rPr>
            </a:br>
            <a:r>
              <a:rPr lang="ru-RU" altLang="ru-RU" sz="3100" b="1" dirty="0">
                <a:solidFill>
                  <a:schemeClr val="accent5">
                    <a:lumMod val="75000"/>
                  </a:schemeClr>
                </a:solidFill>
                <a:latin typeface="Open Sans" pitchFamily="2" charset="0"/>
                <a:cs typeface="Open Sans" pitchFamily="2" charset="0"/>
              </a:rPr>
              <a:t>В ЧЕМ ПРАВДА МЯГКОЙ СИЛЫ РОССИИ?</a:t>
            </a:r>
            <a:b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Open Sans" pitchFamily="2" charset="0"/>
                <a:cs typeface="Open Sans" pitchFamily="2" charset="0"/>
              </a:rPr>
            </a:br>
            <a:br>
              <a:rPr lang="ru-RU" altLang="ru-RU" sz="3600" dirty="0">
                <a:latin typeface="Open Sans" pitchFamily="2" charset="0"/>
                <a:cs typeface="Open Sans" pitchFamily="2" charset="0"/>
              </a:rPr>
            </a:b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6C6277-FB52-04AF-DC98-50E7160699D4}"/>
              </a:ext>
            </a:extLst>
          </p:cNvPr>
          <p:cNvSpPr txBox="1">
            <a:spLocks/>
          </p:cNvSpPr>
          <p:nvPr/>
        </p:nvSpPr>
        <p:spPr>
          <a:xfrm>
            <a:off x="3917950" y="1562100"/>
            <a:ext cx="7631113" cy="451008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Цель: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Представить  позицию автора о необходимости межкультурного диалога средствами использования «Мягкой силы».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Ознакомить с механизмом возникновения предубеждений против России и способе их нейтрализации. 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Показать характерные особенности «Мягкой силы» и ее отличие от пропаганды.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Представить уникальный  способ межкультурной коммуникации и бесконфликтного общения на основе модели ННО.</a:t>
            </a:r>
            <a:endParaRPr lang="ru-RU" altLang="ru-RU" sz="22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9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4102" name="Рисунок 8">
            <a:extLst>
              <a:ext uri="{FF2B5EF4-FFF2-40B4-BE49-F238E27FC236}">
                <a16:creationId xmlns:a16="http://schemas.microsoft.com/office/drawing/2014/main" id="{29774683-A4B9-0767-13B4-63FD00B2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574801"/>
            <a:ext cx="338296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C01E33-476D-43D7-B797-174548EA5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551B06-39D8-4F3D-8777-1630A1DAF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C9E71-6626-9D68-4081-0095DEF1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488950"/>
            <a:ext cx="10188575" cy="1198563"/>
          </a:xfrm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altLang="ru-RU" sz="3100" dirty="0">
                <a:latin typeface="Open Sans" pitchFamily="2" charset="0"/>
                <a:cs typeface="Open Sans" pitchFamily="2" charset="0"/>
              </a:rPr>
            </a:br>
            <a:br>
              <a:rPr lang="ru-RU" altLang="ru-RU" sz="3100" dirty="0">
                <a:latin typeface="Open Sans" pitchFamily="2" charset="0"/>
                <a:cs typeface="Open Sans" pitchFamily="2" charset="0"/>
              </a:rPr>
            </a:br>
            <a:r>
              <a:rPr lang="ru-RU" altLang="ru-RU" sz="3100" b="1" dirty="0">
                <a:solidFill>
                  <a:schemeClr val="accent5">
                    <a:lumMod val="75000"/>
                  </a:schemeClr>
                </a:solidFill>
                <a:latin typeface="Open Sans" pitchFamily="2" charset="0"/>
                <a:cs typeface="Open Sans" pitchFamily="2" charset="0"/>
              </a:rPr>
              <a:t>МЕЖКУЛЬТУРНЫЙ ДИАЛОГ В СОВРЕМЕННОМ МИРЕ: </a:t>
            </a:r>
            <a:br>
              <a:rPr lang="ru-RU" altLang="ru-RU" sz="3100" b="1" dirty="0">
                <a:solidFill>
                  <a:schemeClr val="accent5">
                    <a:lumMod val="75000"/>
                  </a:schemeClr>
                </a:solidFill>
                <a:latin typeface="Open Sans" pitchFamily="2" charset="0"/>
                <a:cs typeface="Open Sans" pitchFamily="2" charset="0"/>
              </a:rPr>
            </a:br>
            <a:r>
              <a:rPr lang="ru-RU" altLang="ru-RU" sz="3100" b="1" dirty="0">
                <a:solidFill>
                  <a:schemeClr val="accent5">
                    <a:lumMod val="75000"/>
                  </a:schemeClr>
                </a:solidFill>
                <a:latin typeface="Open Sans" pitchFamily="2" charset="0"/>
                <a:cs typeface="Open Sans" pitchFamily="2" charset="0"/>
              </a:rPr>
              <a:t>В ЧЕМ ПРАВДА МЯГКОЙ СИЛЫ РОССИИ?</a:t>
            </a:r>
            <a:b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Open Sans" pitchFamily="2" charset="0"/>
                <a:cs typeface="Open Sans" pitchFamily="2" charset="0"/>
              </a:rPr>
            </a:br>
            <a:br>
              <a:rPr lang="ru-RU" altLang="ru-RU" sz="3600" dirty="0">
                <a:latin typeface="Open Sans" pitchFamily="2" charset="0"/>
                <a:cs typeface="Open Sans" pitchFamily="2" charset="0"/>
              </a:rPr>
            </a:b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D81FC1-A2A7-44C2-3623-DBF55C6B75D4}"/>
              </a:ext>
            </a:extLst>
          </p:cNvPr>
          <p:cNvSpPr txBox="1">
            <a:spLocks/>
          </p:cNvSpPr>
          <p:nvPr/>
        </p:nvSpPr>
        <p:spPr>
          <a:xfrm>
            <a:off x="3917950" y="1562100"/>
            <a:ext cx="7631113" cy="451008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План: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200" dirty="0">
                <a:latin typeface="Open Sans" pitchFamily="2" charset="0"/>
                <a:cs typeface="Open Sans" pitchFamily="2" charset="0"/>
              </a:rPr>
              <a:t>Что такое «Мягкая сила» из позиции психолога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200" dirty="0">
                <a:latin typeface="Open Sans" pitchFamily="2" charset="0"/>
                <a:cs typeface="Open Sans" pitchFamily="2" charset="0"/>
              </a:rPr>
              <a:t>     и почему в современных реалиях необходим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200" dirty="0">
                <a:latin typeface="Open Sans" pitchFamily="2" charset="0"/>
                <a:cs typeface="Open Sans" pitchFamily="2" charset="0"/>
              </a:rPr>
              <a:t>     межкультурный диалог.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ru-RU" altLang="ru-RU" sz="22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200" dirty="0">
                <a:latin typeface="Open Sans" pitchFamily="2" charset="0"/>
                <a:cs typeface="Open Sans" pitchFamily="2" charset="0"/>
              </a:rPr>
              <a:t>Где мы сейчас, и в чем правда «Мягкой силы»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200" dirty="0">
                <a:latin typeface="Open Sans" pitchFamily="2" charset="0"/>
                <a:cs typeface="Open Sans" pitchFamily="2" charset="0"/>
              </a:rPr>
              <a:t>     и в чем причина предубеждений против России.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ru-RU" altLang="ru-RU" sz="22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200" dirty="0">
                <a:latin typeface="Open Sans" pitchFamily="2" charset="0"/>
                <a:cs typeface="Open Sans" pitchFamily="2" charset="0"/>
              </a:rPr>
              <a:t>Об уникальном способе межкультурной коммуникации и бесконфликтного общения на основе модели Ненасильственного Общения М. Розенберга.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2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9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5126" name="Рисунок 8">
            <a:extLst>
              <a:ext uri="{FF2B5EF4-FFF2-40B4-BE49-F238E27FC236}">
                <a16:creationId xmlns:a16="http://schemas.microsoft.com/office/drawing/2014/main" id="{49084EDF-1756-7CC2-8C08-C18FF657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574801"/>
            <a:ext cx="338296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36D32-0AA3-4CA4-BE69-581BA6C3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BF893A-78C5-4F3D-B845-E827AA338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C4270E-7A99-8B99-CA6E-FB161419B241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МЕЖКУЛЬТУРНЫЙ ДИАЛОГ В СОВРЕМЕННОМ МИРЕ: </a:t>
            </a:r>
            <a:b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</a:b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В ЧЕМ ПРАВДА МЯГКОЙ СИЛЫ РОССИИ?</a:t>
            </a: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B1B59A-BAB5-E962-2255-F4D192286463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430178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Что такое «Мягкая сила» из позиции психолога и почему в современных реалиях необходим межкультурный диалог.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«Мягкая сила» представляет собой не что иное, как способ, который позволяет избежать борьбы и конфронтаций. 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«Мягкая сила» способна нейтрализовать провоцирование агрессии, появление предубеждений против национальностей, или чего-либо, которыми наша жизнь почти полностью отравлена.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Это способ достижения поставленных целей, не прибегая к насилию и манипуляциям и основан на эмпатии и уважении к другому человеку.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2000" dirty="0">
                <a:latin typeface="Open Sans" pitchFamily="2" charset="0"/>
                <a:cs typeface="Open Sans" pitchFamily="2" charset="0"/>
              </a:rPr>
              <a:t>В основе мягкой силы лежит умение находить общий язык с другими людьми, договариваться и находить компромиссы.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CAADB7-5E84-4068-8D0E-F3D4DB5FB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009DA3-B6BA-4354-A2EA-A54349C29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C4270E-7A99-8B99-CA6E-FB161419B241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МЕЖКУЛЬТУРНЫЙ ДИАЛОГ В СОВРЕМЕННОМ МИРЕ: </a:t>
            </a:r>
            <a:b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</a:b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В ЧЕМ ПРАВДА МЯГКОЙ СИЛЫ РОССИИ?</a:t>
            </a: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B1B59A-BAB5-E962-2255-F4D192286463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4301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023DA1A-D175-BAC2-77BE-0BC89A2690A8}"/>
              </a:ext>
            </a:extLst>
          </p:cNvPr>
          <p:cNvGraphicFramePr>
            <a:graphicFrameLocks noGrp="1"/>
          </p:cNvGraphicFramePr>
          <p:nvPr/>
        </p:nvGraphicFramePr>
        <p:xfrm>
          <a:off x="825500" y="1651248"/>
          <a:ext cx="9852026" cy="45364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26013">
                  <a:extLst>
                    <a:ext uri="{9D8B030D-6E8A-4147-A177-3AD203B41FA5}">
                      <a16:colId xmlns:a16="http://schemas.microsoft.com/office/drawing/2014/main" val="2802015033"/>
                    </a:ext>
                  </a:extLst>
                </a:gridCol>
                <a:gridCol w="4926013">
                  <a:extLst>
                    <a:ext uri="{9D8B030D-6E8A-4147-A177-3AD203B41FA5}">
                      <a16:colId xmlns:a16="http://schemas.microsoft.com/office/drawing/2014/main" val="3816954276"/>
                    </a:ext>
                  </a:extLst>
                </a:gridCol>
              </a:tblGrid>
              <a:tr h="3102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00" dirty="0"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Пропаганда</a:t>
                      </a:r>
                      <a:endParaRPr lang="de-DE" sz="1600" b="1" kern="100" dirty="0">
                        <a:solidFill>
                          <a:srgbClr val="0020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kern="100" dirty="0">
                          <a:solidFill>
                            <a:srgbClr val="00206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Мягкая сила</a:t>
                      </a:r>
                      <a:endParaRPr lang="de-DE" sz="1600" b="1" kern="100" dirty="0">
                        <a:solidFill>
                          <a:srgbClr val="00206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83548"/>
                  </a:ext>
                </a:extLst>
              </a:tr>
              <a:tr h="847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Допускает навязывание (принуждение), а также различные виды стимулирования (вознаграждения).</a:t>
                      </a:r>
                      <a:endParaRPr lang="de-DE" sz="1600" b="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Не допускает навязывания (противопо­ложная сторона должна сама сделать выбор) или стимулирования</a:t>
                      </a:r>
                      <a:endParaRPr lang="de-DE" sz="1600" b="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05374"/>
                  </a:ext>
                </a:extLst>
              </a:tr>
              <a:tr h="847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Используется в рамках реалистской концепции ТМО (внимание к собственным ресурсам)</a:t>
                      </a:r>
                      <a:endParaRPr lang="de-DE" sz="1600" b="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В рамках неолиберальной концепции ТМО (внимание к интересам другого)</a:t>
                      </a:r>
                      <a:endParaRPr lang="de-DE" sz="1600" b="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35899"/>
                  </a:ext>
                </a:extLst>
              </a:tr>
              <a:tr h="560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Скорее всего, не будет работать в долгосрочной перспективе</a:t>
                      </a:r>
                      <a:endParaRPr lang="de-DE" sz="1600" b="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Ориентирована на долгосрочное взаимодействие с партнером</a:t>
                      </a:r>
                      <a:endParaRPr lang="de-DE" sz="1600" b="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1987"/>
                  </a:ext>
                </a:extLst>
              </a:tr>
              <a:tr h="2741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Использует манипулятивные стратегии</a:t>
                      </a:r>
                      <a:endParaRPr lang="de-DE" sz="1600" b="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Избегает манипулятивных стратегий</a:t>
                      </a:r>
                      <a:endParaRPr lang="de-DE" sz="1600" b="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00969"/>
                  </a:ext>
                </a:extLst>
              </a:tr>
              <a:tr h="847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Ориентирована на монолог. Воспринимает противоположную сторону в качестве объекта</a:t>
                      </a:r>
                      <a:endParaRPr lang="de-DE" sz="1600" b="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Ориентирована на диалог. Воспринимает противоположную сторону в качестве субъекта</a:t>
                      </a:r>
                      <a:endParaRPr lang="de-DE" sz="1600" b="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705975"/>
                  </a:ext>
                </a:extLst>
              </a:tr>
              <a:tr h="847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 Формирование доверительных отноше­ний не является фокусом внимания</a:t>
                      </a:r>
                      <a:endParaRPr lang="de-DE" sz="1600" b="0" kern="1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 Предполагает создание доверительных отношений</a:t>
                      </a:r>
                      <a:endParaRPr lang="de-DE" sz="1600" b="0" kern="1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15475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4B65A6-1282-4E16-81B2-49164354B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678C97-E3A3-4C55-B213-341088DC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0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C4270E-7A99-8B99-CA6E-FB161419B241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МЕЖКУЛЬТУРНЫЙ ДИАЛОГ В СОВРЕМЕННОМ МИРЕ: </a:t>
            </a:r>
            <a:b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</a:b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В ЧЕМ ПРАВДА МЯГКОЙ СИЛЫ РОССИИ?</a:t>
            </a: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B1B59A-BAB5-E962-2255-F4D192286463}"/>
              </a:ext>
            </a:extLst>
          </p:cNvPr>
          <p:cNvSpPr txBox="1">
            <a:spLocks/>
          </p:cNvSpPr>
          <p:nvPr/>
        </p:nvSpPr>
        <p:spPr>
          <a:xfrm>
            <a:off x="825500" y="1885950"/>
            <a:ext cx="9852025" cy="3816350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sz="2200" b="1" dirty="0">
                <a:latin typeface="Open Sans" pitchFamily="2" charset="0"/>
                <a:cs typeface="Open Sans" pitchFamily="2" charset="0"/>
              </a:rPr>
              <a:t>Где мы сейчас, и в чем правда «Мягкой силы»  и в чем причина возникновения предубеждений против России.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ru-RU" altLang="ru-RU" sz="22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200" dirty="0">
                <a:latin typeface="Open Sans" pitchFamily="2" charset="0"/>
                <a:cs typeface="Open Sans" pitchFamily="2" charset="0"/>
              </a:rPr>
              <a:t>Основами мягкой силы являются культурные и политические ценности, институты, которые способны показать нашу «привлекательность».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200" dirty="0">
              <a:latin typeface="Open Sans" pitchFamily="2" charset="0"/>
              <a:cs typeface="Open Sans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Open Sans" pitchFamily="2" charset="0"/>
              </a:rPr>
              <a:t>Особая задача состоит в том, чтобы построить доверительные отношения, которые исключат подозрительность, предубеждения, критику, а в конечном итоге - нейтральное или даже негативное восприятие.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+mn-ea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Open Sans" pitchFamily="2" charset="0"/>
              </a:rPr>
              <a:t>В России остро встал вопрос о подготовке специалистов, способных вести  межкультурный диалог на иностранных языках, и </a:t>
            </a:r>
            <a:r>
              <a:rPr lang="ru-RU" altLang="ru-RU" sz="2200" dirty="0">
                <a:solidFill>
                  <a:prstClr val="black"/>
                </a:solidFill>
                <a:latin typeface="Open Sans" pitchFamily="2" charset="0"/>
                <a:cs typeface="Open Sans" pitchFamily="2" charset="0"/>
              </a:rPr>
              <a:t>владеющих  методами бесконфликтного общения. </a:t>
            </a: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+mn-ea"/>
              <a:cs typeface="Open Sans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Open Sans" pitchFamily="2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+mn-ea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2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2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2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dirty="0">
              <a:latin typeface="Open Sans" pitchFamily="2" charset="0"/>
              <a:cs typeface="Open Sans" pitchFamily="2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000" b="1" dirty="0">
              <a:latin typeface="Open Sans" pitchFamily="2" charset="0"/>
              <a:cs typeface="Open Sans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929667-0B6A-44B5-B226-63F89EEF1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EAEBAD-CF7F-4668-B95B-F24A7A871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9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C4270E-7A99-8B99-CA6E-FB161419B241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МЕЖКУЛЬТУРНЫЙ ДИАЛОГ В СОВРЕМЕННОМ МИРЕ: </a:t>
            </a:r>
            <a:b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</a:b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В ЧЕМ ПРАВДА МЯГКОЙ СИЛЫ РОССИИ?</a:t>
            </a: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9807A-1D5C-8EEF-3BC5-41E530BFAB88}"/>
              </a:ext>
            </a:extLst>
          </p:cNvPr>
          <p:cNvSpPr txBox="1"/>
          <p:nvPr/>
        </p:nvSpPr>
        <p:spPr>
          <a:xfrm>
            <a:off x="684291" y="1874297"/>
            <a:ext cx="974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Причины возникновения предубеждений против России.</a:t>
            </a:r>
            <a:endParaRPr lang="de-DE" sz="2000" dirty="0"/>
          </a:p>
        </p:txBody>
      </p:sp>
      <p:pic>
        <p:nvPicPr>
          <p:cNvPr id="22530" name="Picture 2" descr="Фото: Unsplash">
            <a:extLst>
              <a:ext uri="{FF2B5EF4-FFF2-40B4-BE49-F238E27FC236}">
                <a16:creationId xmlns:a16="http://schemas.microsoft.com/office/drawing/2014/main" id="{6113B7C5-E1D6-F1A4-C779-CDE89F0C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8" y="2274122"/>
            <a:ext cx="3909886" cy="35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28A2A-8294-0591-BDD1-0F27C7D81886}"/>
              </a:ext>
            </a:extLst>
          </p:cNvPr>
          <p:cNvSpPr txBox="1"/>
          <p:nvPr/>
        </p:nvSpPr>
        <p:spPr>
          <a:xfrm>
            <a:off x="4887470" y="2378868"/>
            <a:ext cx="61410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Предубеждения против России в 2008 г.: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Путин – агрессор, диктатор.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Русские – алкоголики и бездельники.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Русские едят черную икру ложками.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улицам ходят медведи.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Водят хороводы и поют свои противные, тоскливые песни.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Русские грубые, агрессивные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Русские девушки красивые и легко доступные.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Русским доверять нельзя.</a:t>
            </a: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это далеко, не весь список…</a:t>
            </a: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F16A8-BB16-8316-418E-3F46B13DA8E1}"/>
              </a:ext>
            </a:extLst>
          </p:cNvPr>
          <p:cNvSpPr txBox="1"/>
          <p:nvPr/>
        </p:nvSpPr>
        <p:spPr>
          <a:xfrm>
            <a:off x="825500" y="4808558"/>
            <a:ext cx="39773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Ксенофобия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 предубеждения по отношению к людям, которые воспринимаются как «иные», «чужие», «незнакомые».</a:t>
            </a:r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E49FE7-4598-4E24-A08C-FBBF3B9A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4F0196-BA66-49F4-BD8E-D91CDE955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2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2C4270E-7A99-8B99-CA6E-FB161419B241}"/>
              </a:ext>
            </a:extLst>
          </p:cNvPr>
          <p:cNvSpPr txBox="1">
            <a:spLocks/>
          </p:cNvSpPr>
          <p:nvPr/>
        </p:nvSpPr>
        <p:spPr>
          <a:xfrm>
            <a:off x="825500" y="785813"/>
            <a:ext cx="9852025" cy="7334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МЕЖКУЛЬТУРНЫЙ ДИАЛОГ В СОВРЕМЕННОМ МИРЕ: </a:t>
            </a:r>
            <a:b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</a:b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Open Sans" pitchFamily="2" charset="0"/>
                <a:ea typeface="+mj-ea"/>
                <a:cs typeface="Open Sans" pitchFamily="2" charset="0"/>
              </a:rPr>
              <a:t>В ЧЕМ ПРАВДА МЯГКОЙ СИЛЫ РОССИИ?</a:t>
            </a:r>
            <a:endParaRPr lang="ru-RU" altLang="ru-RU" sz="3600" dirty="0"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9807A-1D5C-8EEF-3BC5-41E530BFAB88}"/>
              </a:ext>
            </a:extLst>
          </p:cNvPr>
          <p:cNvSpPr txBox="1"/>
          <p:nvPr/>
        </p:nvSpPr>
        <p:spPr>
          <a:xfrm>
            <a:off x="684291" y="1874297"/>
            <a:ext cx="974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latin typeface="Open Sans" pitchFamily="2" charset="0"/>
                <a:cs typeface="Open Sans" pitchFamily="2" charset="0"/>
              </a:rPr>
              <a:t>Причины возникновения предубеждений против России.</a:t>
            </a:r>
            <a:endParaRPr lang="de-DE" sz="2000" dirty="0"/>
          </a:p>
        </p:txBody>
      </p:sp>
      <p:pic>
        <p:nvPicPr>
          <p:cNvPr id="22530" name="Picture 2" descr="Фото: Unsplash">
            <a:extLst>
              <a:ext uri="{FF2B5EF4-FFF2-40B4-BE49-F238E27FC236}">
                <a16:creationId xmlns:a16="http://schemas.microsoft.com/office/drawing/2014/main" id="{6113B7C5-E1D6-F1A4-C779-CDE89F0C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8" y="2390924"/>
            <a:ext cx="4012830" cy="3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28A2A-8294-0591-BDD1-0F27C7D81886}"/>
              </a:ext>
            </a:extLst>
          </p:cNvPr>
          <p:cNvSpPr txBox="1"/>
          <p:nvPr/>
        </p:nvSpPr>
        <p:spPr>
          <a:xfrm>
            <a:off x="4918229" y="2390925"/>
            <a:ext cx="5759296" cy="358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ru-RU" sz="1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тандартный набор упреков и предубеждений в адрес нашего государства: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de-DE" sz="1800" b="1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Россия непривлекательна в глазах ее партнеров, особенно соседей.</a:t>
            </a:r>
          </a:p>
          <a:p>
            <a:pPr lvl="0">
              <a:lnSpc>
                <a:spcPts val="1800"/>
              </a:lnSpc>
              <a:spcAft>
                <a:spcPts val="800"/>
              </a:spcAft>
              <a:tabLst>
                <a:tab pos="678815" algn="l"/>
              </a:tabLst>
            </a:pPr>
            <a:endParaRPr lang="de-DE" sz="20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Россия не умеет добиваться своих целей дипломатией и действует силой. </a:t>
            </a:r>
          </a:p>
          <a:p>
            <a:pPr lvl="0">
              <a:lnSpc>
                <a:spcPts val="1800"/>
              </a:lnSpc>
              <a:spcAft>
                <a:spcPts val="800"/>
              </a:spcAft>
              <a:tabLst>
                <a:tab pos="678815" algn="l"/>
              </a:tabLst>
            </a:pPr>
            <a:endParaRPr lang="de-DE" sz="20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678815" algn="l"/>
              </a:tabLst>
            </a:pPr>
            <a:r>
              <a:rPr lang="ru-RU" sz="2000" kern="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Россия неспособна вести диалог с гражданским обществом за рубежом.</a:t>
            </a:r>
          </a:p>
          <a:p>
            <a:pPr lvl="0">
              <a:lnSpc>
                <a:spcPts val="1800"/>
              </a:lnSpc>
              <a:spcAft>
                <a:spcPts val="800"/>
              </a:spcAft>
              <a:tabLst>
                <a:tab pos="678815" algn="l"/>
              </a:tabLst>
            </a:pPr>
            <a:endParaRPr lang="de-DE" sz="18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F16A8-BB16-8316-418E-3F46B13DA8E1}"/>
              </a:ext>
            </a:extLst>
          </p:cNvPr>
          <p:cNvSpPr txBox="1"/>
          <p:nvPr/>
        </p:nvSpPr>
        <p:spPr>
          <a:xfrm>
            <a:off x="772232" y="4802093"/>
            <a:ext cx="39773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Ксенофобия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 предубеждения по отношению к людям, которые воспринимаются как «иные», «чужие», «незнакомые».</a:t>
            </a:r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3D31D-E4B8-4DE0-84D2-E7241CC2F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B02BCA-224D-4B29-B546-372759BB6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47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1123</Words>
  <Application>Microsoft Office PowerPoint</Application>
  <PresentationFormat>Широкоэкранный</PresentationFormat>
  <Paragraphs>166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Open Sans</vt:lpstr>
      <vt:lpstr>Open Sans ExtraBold</vt:lpstr>
      <vt:lpstr>Wingdings</vt:lpstr>
      <vt:lpstr>Тема Office</vt:lpstr>
      <vt:lpstr>Презентация PowerPoint</vt:lpstr>
      <vt:lpstr>Презентация PowerPoint</vt:lpstr>
      <vt:lpstr>  МЕЖКУЛЬТУРНЫЙ ДИАЛОГ В СОВРЕМЕННОМ МИРЕ:  В ЧЕМ ПРАВДА МЯГКОЙ СИЛЫ РОССИИ?  </vt:lpstr>
      <vt:lpstr>  МЕЖКУЛЬТУРНЫЙ ДИАЛОГ В СОВРЕМЕННОМ МИРЕ:  В ЧЕМ ПРАВДА МЯГКОЙ СИЛЫ РОССИИ?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 Ziegler</dc:creator>
  <cp:lastModifiedBy>Алиса</cp:lastModifiedBy>
  <cp:revision>3</cp:revision>
  <dcterms:created xsi:type="dcterms:W3CDTF">2023-10-23T06:09:00Z</dcterms:created>
  <dcterms:modified xsi:type="dcterms:W3CDTF">2023-10-27T08:51:31Z</dcterms:modified>
</cp:coreProperties>
</file>